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IBM Plex Sans"/>
      <p:regular r:id="rId21"/>
      <p:bold r:id="rId22"/>
      <p:italic r:id="rId23"/>
      <p:boldItalic r:id="rId24"/>
    </p:embeddedFont>
    <p:embeddedFont>
      <p:font typeface="IBM Plex Sans Light"/>
      <p:regular r:id="rId25"/>
      <p:bold r:id="rId26"/>
      <p:italic r:id="rId27"/>
      <p:boldItalic r:id="rId28"/>
    </p:embeddedFont>
    <p:embeddedFont>
      <p:font typeface="Saira Condensed SemiBold"/>
      <p:regular r:id="rId29"/>
      <p:bold r:id="rId30"/>
    </p:embeddedFont>
    <p:embeddedFont>
      <p:font typeface="Saira Condensed Light"/>
      <p:regular r:id="rId31"/>
      <p:bold r:id="rId32"/>
    </p:embeddedFont>
    <p:embeddedFont>
      <p:font typeface="IBM Plex Sans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0">
          <p15:clr>
            <a:srgbClr val="A4A3A4"/>
          </p15:clr>
        </p15:guide>
        <p15:guide id="2" pos="3840">
          <p15:clr>
            <a:srgbClr val="A4A3A4"/>
          </p15:clr>
        </p15:guide>
        <p15:guide id="3" orient="horz" pos="2424">
          <p15:clr>
            <a:srgbClr val="A4A3A4"/>
          </p15:clr>
        </p15:guide>
        <p15:guide id="4" orient="horz" pos="3480">
          <p15:clr>
            <a:srgbClr val="A4A3A4"/>
          </p15:clr>
        </p15:guide>
        <p15:guide id="5" pos="1872">
          <p15:clr>
            <a:srgbClr val="A4A3A4"/>
          </p15:clr>
        </p15:guide>
        <p15:guide id="6" pos="5616">
          <p15:clr>
            <a:srgbClr val="A4A3A4"/>
          </p15:clr>
        </p15:guide>
      </p15:sldGuideLst>
    </p:ext>
    <p:ext uri="http://customooxmlschemas.google.com/">
      <go:slidesCustomData xmlns:go="http://customooxmlschemas.google.com/" r:id="rId37" roundtripDataSignature="AMtx7mhwxJjfExbZL2ph6WwjWn29GeG3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0" orient="horz"/>
        <p:guide pos="3840"/>
        <p:guide pos="2424" orient="horz"/>
        <p:guide pos="3480" orient="horz"/>
        <p:guide pos="1872"/>
        <p:guide pos="561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BMPlexSans-bold.fntdata"/><Relationship Id="rId21" Type="http://schemas.openxmlformats.org/officeDocument/2006/relationships/font" Target="fonts/IBMPlexSans-regular.fntdata"/><Relationship Id="rId24" Type="http://schemas.openxmlformats.org/officeDocument/2006/relationships/font" Target="fonts/IBMPlexSans-boldItalic.fntdata"/><Relationship Id="rId23" Type="http://schemas.openxmlformats.org/officeDocument/2006/relationships/font" Target="fonts/IBMPlex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Light-bold.fntdata"/><Relationship Id="rId25" Type="http://schemas.openxmlformats.org/officeDocument/2006/relationships/font" Target="fonts/IBMPlexSansLight-regular.fntdata"/><Relationship Id="rId28" Type="http://schemas.openxmlformats.org/officeDocument/2006/relationships/font" Target="fonts/IBMPlexSansLight-boldItalic.fntdata"/><Relationship Id="rId27" Type="http://schemas.openxmlformats.org/officeDocument/2006/relationships/font" Target="fonts/IBMPlexSans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iraCondensed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iraCondensedLight-regular.fntdata"/><Relationship Id="rId30" Type="http://schemas.openxmlformats.org/officeDocument/2006/relationships/font" Target="fonts/SairaCondensedSemiBold-bold.fntdata"/><Relationship Id="rId11" Type="http://schemas.openxmlformats.org/officeDocument/2006/relationships/slide" Target="slides/slide6.xml"/><Relationship Id="rId33" Type="http://schemas.openxmlformats.org/officeDocument/2006/relationships/font" Target="fonts/IBMPlexSansSemiBold-regular.fntdata"/><Relationship Id="rId10" Type="http://schemas.openxmlformats.org/officeDocument/2006/relationships/slide" Target="slides/slide5.xml"/><Relationship Id="rId32" Type="http://schemas.openxmlformats.org/officeDocument/2006/relationships/font" Target="fonts/SairaCondensedLight-bold.fntdata"/><Relationship Id="rId13" Type="http://schemas.openxmlformats.org/officeDocument/2006/relationships/slide" Target="slides/slide8.xml"/><Relationship Id="rId35" Type="http://schemas.openxmlformats.org/officeDocument/2006/relationships/font" Target="fonts/IBMPlexSansSemiBold-italic.fntdata"/><Relationship Id="rId12" Type="http://schemas.openxmlformats.org/officeDocument/2006/relationships/slide" Target="slides/slide7.xml"/><Relationship Id="rId34" Type="http://schemas.openxmlformats.org/officeDocument/2006/relationships/font" Target="fonts/IBMPlexSansSemiBold-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IBMPlex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f3b629d05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bf3b629d05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f3b629d05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bf3b629d05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f3b629d05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bf3b629d05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f3b629d05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bf3b629d05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f3b629d05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bf3b629d05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f3b629d0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1bf3b629d0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f3b629d05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bf3b629d0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f3b629d0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bf3b629d05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4" name="Shape 14"/>
        <p:cNvGrpSpPr/>
        <p:nvPr/>
      </p:nvGrpSpPr>
      <p:grpSpPr>
        <a:xfrm>
          <a:off x="0" y="0"/>
          <a:ext cx="0" cy="0"/>
          <a:chOff x="0" y="0"/>
          <a:chExt cx="0" cy="0"/>
        </a:xfrm>
      </p:grpSpPr>
      <p:pic>
        <p:nvPicPr>
          <p:cNvPr id="15" name="Google Shape;15;p26"/>
          <p:cNvPicPr preferRelativeResize="0"/>
          <p:nvPr/>
        </p:nvPicPr>
        <p:blipFill rotWithShape="1">
          <a:blip r:embed="rId2">
            <a:alphaModFix/>
          </a:blip>
          <a:srcRect b="0" l="0" r="0" t="0"/>
          <a:stretch/>
        </p:blipFill>
        <p:spPr>
          <a:xfrm>
            <a:off x="0" y="0"/>
            <a:ext cx="7531770" cy="6858000"/>
          </a:xfrm>
          <a:prstGeom prst="rect">
            <a:avLst/>
          </a:prstGeom>
          <a:noFill/>
          <a:ln>
            <a:noFill/>
          </a:ln>
        </p:spPr>
      </p:pic>
      <p:pic>
        <p:nvPicPr>
          <p:cNvPr descr="A picture containing shape&#10;&#10;Description automatically generated" id="16" name="Google Shape;16;p26"/>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17" name="Google Shape;17;p26"/>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6"/>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6"/>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35"/>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5"/>
          <p:cNvSpPr txBox="1"/>
          <p:nvPr>
            <p:ph idx="1" type="body"/>
          </p:nvPr>
        </p:nvSpPr>
        <p:spPr>
          <a:xfrm>
            <a:off x="644769"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5"/>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2" name="Shape 72"/>
        <p:cNvGrpSpPr/>
        <p:nvPr/>
      </p:nvGrpSpPr>
      <p:grpSpPr>
        <a:xfrm>
          <a:off x="0" y="0"/>
          <a:ext cx="0" cy="0"/>
          <a:chOff x="0" y="0"/>
          <a:chExt cx="0" cy="0"/>
        </a:xfrm>
      </p:grpSpPr>
      <p:sp>
        <p:nvSpPr>
          <p:cNvPr id="73" name="Google Shape;73;p36"/>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a:off x="644773"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2" type="body"/>
          </p:nvPr>
        </p:nvSpPr>
        <p:spPr>
          <a:xfrm>
            <a:off x="4351622"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6"/>
          <p:cNvSpPr txBox="1"/>
          <p:nvPr>
            <p:ph idx="3" type="body"/>
          </p:nvPr>
        </p:nvSpPr>
        <p:spPr>
          <a:xfrm>
            <a:off x="8058471"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78" name="Shape 78"/>
        <p:cNvGrpSpPr/>
        <p:nvPr/>
      </p:nvGrpSpPr>
      <p:grpSpPr>
        <a:xfrm>
          <a:off x="0" y="0"/>
          <a:ext cx="0" cy="0"/>
          <a:chOff x="0" y="0"/>
          <a:chExt cx="0" cy="0"/>
        </a:xfrm>
      </p:grpSpPr>
      <p:sp>
        <p:nvSpPr>
          <p:cNvPr id="79" name="Google Shape;79;p37"/>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a:off x="644526"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2" type="body"/>
          </p:nvPr>
        </p:nvSpPr>
        <p:spPr>
          <a:xfrm>
            <a:off x="6400803"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7"/>
          <p:cNvSpPr txBox="1"/>
          <p:nvPr>
            <p:ph idx="3" type="body"/>
          </p:nvPr>
        </p:nvSpPr>
        <p:spPr>
          <a:xfrm>
            <a:off x="644526"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7"/>
          <p:cNvSpPr txBox="1"/>
          <p:nvPr>
            <p:ph idx="4" type="body"/>
          </p:nvPr>
        </p:nvSpPr>
        <p:spPr>
          <a:xfrm>
            <a:off x="6400803"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85" name="Shape 85"/>
        <p:cNvGrpSpPr/>
        <p:nvPr/>
      </p:nvGrpSpPr>
      <p:grpSpPr>
        <a:xfrm>
          <a:off x="0" y="0"/>
          <a:ext cx="0" cy="0"/>
          <a:chOff x="0" y="0"/>
          <a:chExt cx="0" cy="0"/>
        </a:xfrm>
      </p:grpSpPr>
      <p:sp>
        <p:nvSpPr>
          <p:cNvPr id="86" name="Google Shape;86;p38"/>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8"/>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8"/>
          <p:cNvSpPr txBox="1"/>
          <p:nvPr>
            <p:ph idx="2" type="body"/>
          </p:nvPr>
        </p:nvSpPr>
        <p:spPr>
          <a:xfrm>
            <a:off x="644526"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8"/>
          <p:cNvSpPr txBox="1"/>
          <p:nvPr>
            <p:ph idx="3" type="body"/>
          </p:nvPr>
        </p:nvSpPr>
        <p:spPr>
          <a:xfrm>
            <a:off x="6400803"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8"/>
          <p:cNvSpPr txBox="1"/>
          <p:nvPr>
            <p:ph idx="4" type="body"/>
          </p:nvPr>
        </p:nvSpPr>
        <p:spPr>
          <a:xfrm>
            <a:off x="644526"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8"/>
          <p:cNvSpPr txBox="1"/>
          <p:nvPr>
            <p:ph idx="5" type="body"/>
          </p:nvPr>
        </p:nvSpPr>
        <p:spPr>
          <a:xfrm>
            <a:off x="6400803"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93" name="Shape 93"/>
        <p:cNvGrpSpPr/>
        <p:nvPr/>
      </p:nvGrpSpPr>
      <p:grpSpPr>
        <a:xfrm>
          <a:off x="0" y="0"/>
          <a:ext cx="0" cy="0"/>
          <a:chOff x="0" y="0"/>
          <a:chExt cx="0" cy="0"/>
        </a:xfrm>
      </p:grpSpPr>
      <p:sp>
        <p:nvSpPr>
          <p:cNvPr id="94" name="Google Shape;94;p39"/>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9"/>
          <p:cNvSpPr txBox="1"/>
          <p:nvPr>
            <p:ph idx="1"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39"/>
          <p:cNvSpPr txBox="1"/>
          <p:nvPr>
            <p:ph idx="2" type="body"/>
          </p:nvPr>
        </p:nvSpPr>
        <p:spPr>
          <a:xfrm>
            <a:off x="5359999" y="2210085"/>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9"/>
          <p:cNvSpPr txBox="1"/>
          <p:nvPr>
            <p:ph idx="3" type="body"/>
          </p:nvPr>
        </p:nvSpPr>
        <p:spPr>
          <a:xfrm>
            <a:off x="8429308"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39"/>
          <p:cNvSpPr txBox="1"/>
          <p:nvPr>
            <p:ph idx="4" type="body"/>
          </p:nvPr>
        </p:nvSpPr>
        <p:spPr>
          <a:xfrm>
            <a:off x="5359999" y="4448439"/>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39"/>
          <p:cNvSpPr txBox="1"/>
          <p:nvPr>
            <p:ph idx="5" type="body"/>
          </p:nvPr>
        </p:nvSpPr>
        <p:spPr>
          <a:xfrm>
            <a:off x="8429308"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01" name="Shape 101"/>
        <p:cNvGrpSpPr/>
        <p:nvPr/>
      </p:nvGrpSpPr>
      <p:grpSpPr>
        <a:xfrm>
          <a:off x="0" y="0"/>
          <a:ext cx="0" cy="0"/>
          <a:chOff x="0" y="0"/>
          <a:chExt cx="0" cy="0"/>
        </a:xfrm>
      </p:grpSpPr>
      <p:sp>
        <p:nvSpPr>
          <p:cNvPr id="102" name="Google Shape;102;p40"/>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0"/>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0"/>
          <p:cNvSpPr txBox="1"/>
          <p:nvPr>
            <p:ph idx="2"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0"/>
          <p:cNvSpPr txBox="1"/>
          <p:nvPr>
            <p:ph idx="3" type="body"/>
          </p:nvPr>
        </p:nvSpPr>
        <p:spPr>
          <a:xfrm>
            <a:off x="5359205"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40"/>
          <p:cNvSpPr txBox="1"/>
          <p:nvPr>
            <p:ph idx="4" type="body"/>
          </p:nvPr>
        </p:nvSpPr>
        <p:spPr>
          <a:xfrm>
            <a:off x="8427720"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0"/>
          <p:cNvSpPr txBox="1"/>
          <p:nvPr>
            <p:ph idx="5" type="body"/>
          </p:nvPr>
        </p:nvSpPr>
        <p:spPr>
          <a:xfrm>
            <a:off x="5359205"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0"/>
          <p:cNvSpPr txBox="1"/>
          <p:nvPr>
            <p:ph idx="6" type="body"/>
          </p:nvPr>
        </p:nvSpPr>
        <p:spPr>
          <a:xfrm>
            <a:off x="8427720"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10" name="Shape 110"/>
        <p:cNvGrpSpPr/>
        <p:nvPr/>
      </p:nvGrpSpPr>
      <p:grpSpPr>
        <a:xfrm>
          <a:off x="0" y="0"/>
          <a:ext cx="0" cy="0"/>
          <a:chOff x="0" y="0"/>
          <a:chExt cx="0" cy="0"/>
        </a:xfrm>
      </p:grpSpPr>
      <p:sp>
        <p:nvSpPr>
          <p:cNvPr id="111" name="Google Shape;111;p41"/>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41"/>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1"/>
          <p:cNvSpPr txBox="1"/>
          <p:nvPr>
            <p:ph idx="2" type="body"/>
          </p:nvPr>
        </p:nvSpPr>
        <p:spPr>
          <a:xfrm>
            <a:off x="644769"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41"/>
          <p:cNvSpPr txBox="1"/>
          <p:nvPr>
            <p:ph idx="3" type="body"/>
          </p:nvPr>
        </p:nvSpPr>
        <p:spPr>
          <a:xfrm>
            <a:off x="6172200"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4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6" name="Shape 116"/>
        <p:cNvGrpSpPr/>
        <p:nvPr/>
      </p:nvGrpSpPr>
      <p:grpSpPr>
        <a:xfrm>
          <a:off x="0" y="0"/>
          <a:ext cx="0" cy="0"/>
          <a:chOff x="0" y="0"/>
          <a:chExt cx="0" cy="0"/>
        </a:xfrm>
      </p:grpSpPr>
      <p:sp>
        <p:nvSpPr>
          <p:cNvPr id="117" name="Google Shape;117;p42"/>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2"/>
          <p:cNvSpPr txBox="1"/>
          <p:nvPr>
            <p:ph idx="1" type="body"/>
          </p:nvPr>
        </p:nvSpPr>
        <p:spPr>
          <a:xfrm>
            <a:off x="644772"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42"/>
          <p:cNvSpPr txBox="1"/>
          <p:nvPr>
            <p:ph idx="2" type="body"/>
          </p:nvPr>
        </p:nvSpPr>
        <p:spPr>
          <a:xfrm>
            <a:off x="644772"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42"/>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42"/>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4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43"/>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4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4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21" name="Shape 21"/>
        <p:cNvGrpSpPr/>
        <p:nvPr/>
      </p:nvGrpSpPr>
      <p:grpSpPr>
        <a:xfrm>
          <a:off x="0" y="0"/>
          <a:ext cx="0" cy="0"/>
          <a:chOff x="0" y="0"/>
          <a:chExt cx="0" cy="0"/>
        </a:xfrm>
      </p:grpSpPr>
      <p:sp>
        <p:nvSpPr>
          <p:cNvPr id="22" name="Google Shape;22;p27"/>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7"/>
          <p:cNvSpPr txBox="1"/>
          <p:nvPr>
            <p:ph idx="2" type="body"/>
          </p:nvPr>
        </p:nvSpPr>
        <p:spPr>
          <a:xfrm>
            <a:off x="644771" y="2202874"/>
            <a:ext cx="10709031" cy="38792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8" name="Shape 128"/>
        <p:cNvGrpSpPr/>
        <p:nvPr/>
      </p:nvGrpSpPr>
      <p:grpSpPr>
        <a:xfrm>
          <a:off x="0" y="0"/>
          <a:ext cx="0" cy="0"/>
          <a:chOff x="0" y="0"/>
          <a:chExt cx="0" cy="0"/>
        </a:xfrm>
      </p:grpSpPr>
      <p:sp>
        <p:nvSpPr>
          <p:cNvPr id="129" name="Google Shape;129;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4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46"/>
          <p:cNvSpPr txBox="1"/>
          <p:nvPr>
            <p:ph idx="1" type="body"/>
          </p:nvPr>
        </p:nvSpPr>
        <p:spPr>
          <a:xfrm>
            <a:off x="5183188" y="987428"/>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SzPts val="20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p46"/>
          <p:cNvSpPr txBox="1"/>
          <p:nvPr>
            <p:ph idx="2"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46"/>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5" name="Shape 135"/>
        <p:cNvGrpSpPr/>
        <p:nvPr/>
      </p:nvGrpSpPr>
      <p:grpSpPr>
        <a:xfrm>
          <a:off x="0" y="0"/>
          <a:ext cx="0" cy="0"/>
          <a:chOff x="0" y="0"/>
          <a:chExt cx="0" cy="0"/>
        </a:xfrm>
      </p:grpSpPr>
      <p:sp>
        <p:nvSpPr>
          <p:cNvPr id="136" name="Google Shape;136;p47"/>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7"/>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p47"/>
          <p:cNvSpPr/>
          <p:nvPr>
            <p:ph idx="2" type="pic"/>
          </p:nvPr>
        </p:nvSpPr>
        <p:spPr>
          <a:xfrm>
            <a:off x="5183188" y="987428"/>
            <a:ext cx="6172200" cy="4873625"/>
          </a:xfrm>
          <a:prstGeom prst="rect">
            <a:avLst/>
          </a:prstGeom>
          <a:noFill/>
          <a:ln>
            <a:noFill/>
          </a:ln>
        </p:spPr>
      </p:sp>
      <p:sp>
        <p:nvSpPr>
          <p:cNvPr id="139" name="Google Shape;139;p4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0" name="Shape 140"/>
        <p:cNvGrpSpPr/>
        <p:nvPr/>
      </p:nvGrpSpPr>
      <p:grpSpPr>
        <a:xfrm>
          <a:off x="0" y="0"/>
          <a:ext cx="0" cy="0"/>
          <a:chOff x="0" y="0"/>
          <a:chExt cx="0" cy="0"/>
        </a:xfrm>
      </p:grpSpPr>
      <p:sp>
        <p:nvSpPr>
          <p:cNvPr id="141" name="Google Shape;141;p48"/>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8"/>
          <p:cNvSpPr txBox="1"/>
          <p:nvPr>
            <p:ph idx="1" type="body"/>
          </p:nvPr>
        </p:nvSpPr>
        <p:spPr>
          <a:xfrm rot="5400000">
            <a:off x="3881699" y="-1411302"/>
            <a:ext cx="4235176" cy="107090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49"/>
          <p:cNvSpPr txBox="1"/>
          <p:nvPr>
            <p:ph type="title"/>
          </p:nvPr>
        </p:nvSpPr>
        <p:spPr>
          <a:xfrm rot="5400000">
            <a:off x="7133433" y="1956597"/>
            <a:ext cx="5811839" cy="2628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49"/>
          <p:cNvSpPr txBox="1"/>
          <p:nvPr>
            <p:ph idx="1" type="body"/>
          </p:nvPr>
        </p:nvSpPr>
        <p:spPr>
          <a:xfrm rot="5400000">
            <a:off x="1702715" y="-692819"/>
            <a:ext cx="5811839" cy="79277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46" name="Shape 146"/>
        <p:cNvGrpSpPr/>
        <p:nvPr/>
      </p:nvGrpSpPr>
      <p:grpSpPr>
        <a:xfrm>
          <a:off x="0" y="0"/>
          <a:ext cx="0" cy="0"/>
          <a:chOff x="0" y="0"/>
          <a:chExt cx="0" cy="0"/>
        </a:xfrm>
      </p:grpSpPr>
      <p:pic>
        <p:nvPicPr>
          <p:cNvPr descr="A picture containing person, crowd, event, several&#10;&#10;Description automatically generated" id="147" name="Google Shape;147;p50"/>
          <p:cNvPicPr preferRelativeResize="0"/>
          <p:nvPr/>
        </p:nvPicPr>
        <p:blipFill rotWithShape="1">
          <a:blip r:embed="rId2">
            <a:alphaModFix/>
          </a:blip>
          <a:srcRect b="0" l="0" r="0" t="0"/>
          <a:stretch/>
        </p:blipFill>
        <p:spPr>
          <a:xfrm>
            <a:off x="2" y="0"/>
            <a:ext cx="7305260" cy="6858000"/>
          </a:xfrm>
          <a:prstGeom prst="rect">
            <a:avLst/>
          </a:prstGeom>
          <a:noFill/>
          <a:ln>
            <a:noFill/>
          </a:ln>
        </p:spPr>
      </p:pic>
      <p:pic>
        <p:nvPicPr>
          <p:cNvPr descr="A picture containing shape&#10;&#10;Description automatically generated" id="148" name="Google Shape;148;p5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9" name="Google Shape;149;p50"/>
          <p:cNvSpPr txBox="1"/>
          <p:nvPr/>
        </p:nvSpPr>
        <p:spPr>
          <a:xfrm>
            <a:off x="7284722" y="3144277"/>
            <a:ext cx="4245895"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5400">
                <a:solidFill>
                  <a:schemeClr val="lt1"/>
                </a:solidFill>
                <a:latin typeface="Saira Condensed Light"/>
                <a:ea typeface="Saira Condensed Light"/>
                <a:cs typeface="Saira Condensed Light"/>
                <a:sym typeface="Saira Condensed Light"/>
              </a:rPr>
              <a:t>THANK </a:t>
            </a:r>
            <a:r>
              <a:rPr b="1" i="0" lang="en-US" sz="5400">
                <a:solidFill>
                  <a:schemeClr val="lt1"/>
                </a:solidFill>
                <a:latin typeface="Saira Condensed Light"/>
                <a:ea typeface="Saira Condensed Light"/>
                <a:cs typeface="Saira Condensed Light"/>
                <a:sym typeface="Saira Condensed Light"/>
              </a:rPr>
              <a:t>YOU</a:t>
            </a:r>
            <a:endParaRPr/>
          </a:p>
        </p:txBody>
      </p:sp>
      <p:sp>
        <p:nvSpPr>
          <p:cNvPr id="150" name="Google Shape;150;p50"/>
          <p:cNvSpPr txBox="1"/>
          <p:nvPr/>
        </p:nvSpPr>
        <p:spPr>
          <a:xfrm>
            <a:off x="6096002" y="5170418"/>
            <a:ext cx="5434615"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chemeClr val="lt1"/>
                </a:solidFill>
                <a:latin typeface="IBM Plex Sans"/>
                <a:ea typeface="IBM Plex Sans"/>
                <a:cs typeface="IBM Plex Sans"/>
                <a:sym typeface="IBM Plex Sans"/>
              </a:rPr>
              <a:t>Stevens Institute of Technology</a:t>
            </a:r>
            <a:br>
              <a:rPr b="1" lang="en-US" sz="1600">
                <a:solidFill>
                  <a:schemeClr val="lt1"/>
                </a:solidFill>
                <a:latin typeface="IBM Plex Sans"/>
                <a:ea typeface="IBM Plex Sans"/>
                <a:cs typeface="IBM Plex Sans"/>
                <a:sym typeface="IBM Plex Sans"/>
              </a:rPr>
            </a:br>
            <a:r>
              <a:rPr lang="en-US" sz="1600">
                <a:solidFill>
                  <a:schemeClr val="lt1"/>
                </a:solidFill>
                <a:latin typeface="IBM Plex Sans"/>
                <a:ea typeface="IBM Plex Sans"/>
                <a:cs typeface="IBM Plex Sans"/>
                <a:sym typeface="IBM Plex Sans"/>
              </a:rPr>
              <a:t>1 Castle Point Terrace, Hoboken, NJ 07030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26" name="Shape 26"/>
        <p:cNvGrpSpPr/>
        <p:nvPr/>
      </p:nvGrpSpPr>
      <p:grpSpPr>
        <a:xfrm>
          <a:off x="0" y="0"/>
          <a:ext cx="0" cy="0"/>
          <a:chOff x="0" y="0"/>
          <a:chExt cx="0" cy="0"/>
        </a:xfrm>
      </p:grpSpPr>
      <p:sp>
        <p:nvSpPr>
          <p:cNvPr id="27" name="Google Shape;27;p28"/>
          <p:cNvSpPr txBox="1"/>
          <p:nvPr>
            <p:ph idx="1" type="body"/>
          </p:nvPr>
        </p:nvSpPr>
        <p:spPr>
          <a:xfrm>
            <a:off x="302684" y="1709353"/>
            <a:ext cx="11588749" cy="43845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600"/>
              <a:buFont typeface="Arial"/>
              <a:buNone/>
              <a:defRPr b="0" i="0" sz="1600">
                <a:latin typeface="Arial"/>
                <a:ea typeface="Arial"/>
                <a:cs typeface="Arial"/>
                <a:sym typeface="Arial"/>
              </a:defRPr>
            </a:lvl1pPr>
            <a:lvl2pPr indent="-228600" lvl="1" marL="914400" algn="l">
              <a:lnSpc>
                <a:spcPct val="90000"/>
              </a:lnSpc>
              <a:spcBef>
                <a:spcPts val="1200"/>
              </a:spcBef>
              <a:spcAft>
                <a:spcPts val="0"/>
              </a:spcAft>
              <a:buSzPts val="1600"/>
              <a:buFont typeface="Arial"/>
              <a:buNone/>
              <a:defRPr b="0" i="0" sz="1600">
                <a:latin typeface="Arial"/>
                <a:ea typeface="Arial"/>
                <a:cs typeface="Arial"/>
                <a:sym typeface="Arial"/>
              </a:defRPr>
            </a:lvl2pPr>
            <a:lvl3pPr indent="-228600" lvl="2" marL="1371600" algn="l">
              <a:lnSpc>
                <a:spcPct val="90000"/>
              </a:lnSpc>
              <a:spcBef>
                <a:spcPts val="1200"/>
              </a:spcBef>
              <a:spcAft>
                <a:spcPts val="0"/>
              </a:spcAft>
              <a:buSzPts val="1400"/>
              <a:buFont typeface="Arial"/>
              <a:buNone/>
              <a:defRPr b="0" i="0" sz="1400">
                <a:latin typeface="Arial"/>
                <a:ea typeface="Arial"/>
                <a:cs typeface="Arial"/>
                <a:sym typeface="Arial"/>
              </a:defRPr>
            </a:lvl3pPr>
            <a:lvl4pPr indent="-228600" lvl="3" marL="1828800" algn="l">
              <a:lnSpc>
                <a:spcPct val="90000"/>
              </a:lnSpc>
              <a:spcBef>
                <a:spcPts val="1200"/>
              </a:spcBef>
              <a:spcAft>
                <a:spcPts val="0"/>
              </a:spcAft>
              <a:buSzPts val="1200"/>
              <a:buFont typeface="Arial"/>
              <a:buNone/>
              <a:defRPr b="0" i="0" sz="1200">
                <a:latin typeface="Arial"/>
                <a:ea typeface="Arial"/>
                <a:cs typeface="Arial"/>
                <a:sym typeface="Arial"/>
              </a:defRPr>
            </a:lvl4pPr>
            <a:lvl5pPr indent="-228600" lvl="4" marL="2286000" algn="l">
              <a:lnSpc>
                <a:spcPct val="90000"/>
              </a:lnSpc>
              <a:spcBef>
                <a:spcPts val="1200"/>
              </a:spcBef>
              <a:spcAft>
                <a:spcPts val="0"/>
              </a:spcAft>
              <a:buSzPts val="1000"/>
              <a:buFont typeface="Arial"/>
              <a:buNone/>
              <a:defRPr b="0" i="0" sz="1000">
                <a:latin typeface="Arial"/>
                <a:ea typeface="Arial"/>
                <a:cs typeface="Arial"/>
                <a:sym typeface="Aria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type="title"/>
          </p:nvPr>
        </p:nvSpPr>
        <p:spPr>
          <a:xfrm>
            <a:off x="302684" y="418355"/>
            <a:ext cx="9737787" cy="535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i="0"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2" type="sldNum"/>
          </p:nvPr>
        </p:nvSpPr>
        <p:spPr>
          <a:xfrm>
            <a:off x="11356641" y="6449010"/>
            <a:ext cx="6354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28"/>
          <p:cNvSpPr txBox="1"/>
          <p:nvPr>
            <p:ph idx="2" type="body"/>
          </p:nvPr>
        </p:nvSpPr>
        <p:spPr>
          <a:xfrm>
            <a:off x="302684" y="1006103"/>
            <a:ext cx="11588749" cy="4080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800"/>
              <a:buNone/>
              <a:defRPr b="0" i="0" sz="1800">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228600" lvl="2" marL="1371600" algn="l">
              <a:lnSpc>
                <a:spcPct val="90000"/>
              </a:lnSpc>
              <a:spcBef>
                <a:spcPts val="500"/>
              </a:spcBef>
              <a:spcAft>
                <a:spcPts val="0"/>
              </a:spcAft>
              <a:buSzPts val="2700"/>
              <a:buNone/>
              <a:defRPr sz="2700"/>
            </a:lvl3pPr>
            <a:lvl4pPr indent="-228600" lvl="3" marL="1828800" algn="l">
              <a:lnSpc>
                <a:spcPct val="90000"/>
              </a:lnSpc>
              <a:spcBef>
                <a:spcPts val="500"/>
              </a:spcBef>
              <a:spcAft>
                <a:spcPts val="0"/>
              </a:spcAft>
              <a:buSzPts val="2700"/>
              <a:buNone/>
              <a:defRPr sz="2700"/>
            </a:lvl4pPr>
            <a:lvl5pPr indent="-228600" lvl="4" marL="2286000" algn="l">
              <a:lnSpc>
                <a:spcPct val="90000"/>
              </a:lnSpc>
              <a:spcBef>
                <a:spcPts val="500"/>
              </a:spcBef>
              <a:spcAft>
                <a:spcPts val="0"/>
              </a:spcAft>
              <a:buSzPts val="2700"/>
              <a:buNone/>
              <a:defRPr sz="27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31" name="Shape 31"/>
        <p:cNvGrpSpPr/>
        <p:nvPr/>
      </p:nvGrpSpPr>
      <p:grpSpPr>
        <a:xfrm>
          <a:off x="0" y="0"/>
          <a:ext cx="0" cy="0"/>
          <a:chOff x="0" y="0"/>
          <a:chExt cx="0" cy="0"/>
        </a:xfrm>
      </p:grpSpPr>
      <p:sp>
        <p:nvSpPr>
          <p:cNvPr id="32" name="Google Shape;32;p29"/>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2" type="body"/>
          </p:nvPr>
        </p:nvSpPr>
        <p:spPr>
          <a:xfrm>
            <a:off x="644773"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9"/>
          <p:cNvSpPr txBox="1"/>
          <p:nvPr>
            <p:ph idx="3" type="body"/>
          </p:nvPr>
        </p:nvSpPr>
        <p:spPr>
          <a:xfrm>
            <a:off x="4351622"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9"/>
          <p:cNvSpPr txBox="1"/>
          <p:nvPr>
            <p:ph idx="4" type="body"/>
          </p:nvPr>
        </p:nvSpPr>
        <p:spPr>
          <a:xfrm>
            <a:off x="8058471"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38" name="Shape 38"/>
        <p:cNvGrpSpPr/>
        <p:nvPr/>
      </p:nvGrpSpPr>
      <p:grpSpPr>
        <a:xfrm>
          <a:off x="0" y="0"/>
          <a:ext cx="0" cy="0"/>
          <a:chOff x="0" y="0"/>
          <a:chExt cx="0" cy="0"/>
        </a:xfrm>
      </p:grpSpPr>
      <p:pic>
        <p:nvPicPr>
          <p:cNvPr id="39" name="Google Shape;39;p30"/>
          <p:cNvPicPr preferRelativeResize="0"/>
          <p:nvPr/>
        </p:nvPicPr>
        <p:blipFill rotWithShape="1">
          <a:blip r:embed="rId2">
            <a:alphaModFix/>
          </a:blip>
          <a:srcRect b="0" l="0" r="0" t="0"/>
          <a:stretch/>
        </p:blipFill>
        <p:spPr>
          <a:xfrm>
            <a:off x="0" y="0"/>
            <a:ext cx="8507728" cy="6858000"/>
          </a:xfrm>
          <a:prstGeom prst="rect">
            <a:avLst/>
          </a:prstGeom>
          <a:noFill/>
          <a:ln>
            <a:noFill/>
          </a:ln>
        </p:spPr>
      </p:pic>
      <p:pic>
        <p:nvPicPr>
          <p:cNvPr descr="A picture containing shape&#10;&#10;Description automatically generated" id="40" name="Google Shape;40;p30"/>
          <p:cNvPicPr preferRelativeResize="0"/>
          <p:nvPr/>
        </p:nvPicPr>
        <p:blipFill rotWithShape="1">
          <a:blip r:embed="rId3">
            <a:alphaModFix/>
          </a:blip>
          <a:srcRect b="0" l="0" r="0" t="0"/>
          <a:stretch/>
        </p:blipFill>
        <p:spPr>
          <a:xfrm>
            <a:off x="298449" y="0"/>
            <a:ext cx="11893551" cy="6858000"/>
          </a:xfrm>
          <a:prstGeom prst="rect">
            <a:avLst/>
          </a:prstGeom>
          <a:noFill/>
          <a:ln>
            <a:noFill/>
          </a:ln>
        </p:spPr>
      </p:pic>
      <p:sp>
        <p:nvSpPr>
          <p:cNvPr id="41" name="Google Shape;41;p30"/>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30"/>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30"/>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pic>
        <p:nvPicPr>
          <p:cNvPr descr="Background pattern&#10;&#10;Description automatically generated" id="46" name="Google Shape;46;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 name="Google Shape;47;p31"/>
          <p:cNvSpPr txBox="1"/>
          <p:nvPr>
            <p:ph type="ctrTitle"/>
          </p:nvPr>
        </p:nvSpPr>
        <p:spPr>
          <a:xfrm>
            <a:off x="4249881" y="2504921"/>
            <a:ext cx="7280733"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1"/>
          <p:cNvSpPr txBox="1"/>
          <p:nvPr>
            <p:ph idx="1" type="subTitle"/>
          </p:nvPr>
        </p:nvSpPr>
        <p:spPr>
          <a:xfrm>
            <a:off x="4488873" y="4591369"/>
            <a:ext cx="7041742"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31"/>
          <p:cNvSpPr txBox="1"/>
          <p:nvPr>
            <p:ph idx="2" type="body"/>
          </p:nvPr>
        </p:nvSpPr>
        <p:spPr>
          <a:xfrm>
            <a:off x="4675910" y="5690085"/>
            <a:ext cx="6854708"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10416209" y="6342033"/>
            <a:ext cx="1114406"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1" name="Shape 51"/>
        <p:cNvGrpSpPr/>
        <p:nvPr/>
      </p:nvGrpSpPr>
      <p:grpSpPr>
        <a:xfrm>
          <a:off x="0" y="0"/>
          <a:ext cx="0" cy="0"/>
          <a:chOff x="0" y="0"/>
          <a:chExt cx="0" cy="0"/>
        </a:xfrm>
      </p:grpSpPr>
      <p:pic>
        <p:nvPicPr>
          <p:cNvPr id="52" name="Google Shape;52;p32"/>
          <p:cNvPicPr preferRelativeResize="0"/>
          <p:nvPr/>
        </p:nvPicPr>
        <p:blipFill rotWithShape="1">
          <a:blip r:embed="rId2">
            <a:alphaModFix/>
          </a:blip>
          <a:srcRect b="0" l="0" r="-7103" t="0"/>
          <a:stretch/>
        </p:blipFill>
        <p:spPr>
          <a:xfrm>
            <a:off x="0" y="0"/>
            <a:ext cx="7531770" cy="6858000"/>
          </a:xfrm>
          <a:prstGeom prst="rect">
            <a:avLst/>
          </a:prstGeom>
          <a:noFill/>
          <a:ln>
            <a:noFill/>
          </a:ln>
        </p:spPr>
      </p:pic>
      <p:pic>
        <p:nvPicPr>
          <p:cNvPr descr="A picture containing shape&#10;&#10;Description automatically generated" id="53" name="Google Shape;53;p32"/>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54" name="Google Shape;54;p32"/>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6" name="Google Shape;56;p32"/>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2"/>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descr="A body of water with buildings along it&#10;&#10;Description automatically generated with medium confidence" id="59" name="Google Shape;59;p33"/>
          <p:cNvPicPr preferRelativeResize="0"/>
          <p:nvPr/>
        </p:nvPicPr>
        <p:blipFill rotWithShape="1">
          <a:blip r:embed="rId2">
            <a:alphaModFix/>
          </a:blip>
          <a:srcRect b="0" l="0" r="0" t="0"/>
          <a:stretch/>
        </p:blipFill>
        <p:spPr>
          <a:xfrm>
            <a:off x="0" y="0"/>
            <a:ext cx="12090400" cy="6858000"/>
          </a:xfrm>
          <a:prstGeom prst="rect">
            <a:avLst/>
          </a:prstGeom>
          <a:noFill/>
          <a:ln>
            <a:noFill/>
          </a:ln>
        </p:spPr>
      </p:pic>
      <p:pic>
        <p:nvPicPr>
          <p:cNvPr descr="A picture containing shape&#10;&#10;Description automatically generated" id="60" name="Google Shape;60;p33"/>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61" name="Google Shape;61;p33"/>
          <p:cNvSpPr txBox="1"/>
          <p:nvPr>
            <p:ph type="title"/>
          </p:nvPr>
        </p:nvSpPr>
        <p:spPr>
          <a:xfrm>
            <a:off x="6617373" y="974037"/>
            <a:ext cx="4913243" cy="42543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5400"/>
              <a:buFont typeface="Saira Condensed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3"/>
          <p:cNvSpPr txBox="1"/>
          <p:nvPr>
            <p:ph idx="1" type="body"/>
          </p:nvPr>
        </p:nvSpPr>
        <p:spPr>
          <a:xfrm>
            <a:off x="6858002" y="5394965"/>
            <a:ext cx="4672615" cy="931499"/>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2000"/>
              <a:buNone/>
              <a:defRPr b="0" i="0" sz="2000">
                <a:solidFill>
                  <a:schemeClr val="dk1"/>
                </a:solidFill>
                <a:latin typeface="IBM Plex Sans"/>
                <a:ea typeface="IBM Plex Sans"/>
                <a:cs typeface="IBM Plex Sans"/>
                <a:sym typeface="IBM Plex Sans"/>
              </a:defRPr>
            </a:lvl1pPr>
            <a:lvl2pPr indent="-228600" lvl="1" marL="914400" algn="l">
              <a:lnSpc>
                <a:spcPct val="90000"/>
              </a:lnSpc>
              <a:spcBef>
                <a:spcPts val="500"/>
              </a:spcBef>
              <a:spcAft>
                <a:spcPts val="0"/>
              </a:spcAft>
              <a:buSzPts val="2000"/>
              <a:buNone/>
              <a:defRPr sz="2000">
                <a:solidFill>
                  <a:srgbClr val="8E8F92"/>
                </a:solidFill>
              </a:defRPr>
            </a:lvl2pPr>
            <a:lvl3pPr indent="-228600" lvl="2" marL="1371600" algn="l">
              <a:lnSpc>
                <a:spcPct val="90000"/>
              </a:lnSpc>
              <a:spcBef>
                <a:spcPts val="500"/>
              </a:spcBef>
              <a:spcAft>
                <a:spcPts val="0"/>
              </a:spcAft>
              <a:buSzPts val="1800"/>
              <a:buNone/>
              <a:defRPr sz="1800">
                <a:solidFill>
                  <a:srgbClr val="8E8F92"/>
                </a:solidFill>
              </a:defRPr>
            </a:lvl3pPr>
            <a:lvl4pPr indent="-228600" lvl="3" marL="1828800" algn="l">
              <a:lnSpc>
                <a:spcPct val="90000"/>
              </a:lnSpc>
              <a:spcBef>
                <a:spcPts val="500"/>
              </a:spcBef>
              <a:spcAft>
                <a:spcPts val="0"/>
              </a:spcAft>
              <a:buSzPts val="1600"/>
              <a:buNone/>
              <a:defRPr sz="1600">
                <a:solidFill>
                  <a:srgbClr val="8E8F92"/>
                </a:solidFill>
              </a:defRPr>
            </a:lvl4pPr>
            <a:lvl5pPr indent="-228600" lvl="4" marL="2286000" algn="l">
              <a:lnSpc>
                <a:spcPct val="90000"/>
              </a:lnSpc>
              <a:spcBef>
                <a:spcPts val="500"/>
              </a:spcBef>
              <a:spcAft>
                <a:spcPts val="0"/>
              </a:spcAft>
              <a:buSzPts val="1600"/>
              <a:buNone/>
              <a:defRPr sz="1600">
                <a:solidFill>
                  <a:srgbClr val="8E8F92"/>
                </a:solidFill>
              </a:defRPr>
            </a:lvl5pPr>
            <a:lvl6pPr indent="-228600" lvl="5" marL="2743200" algn="l">
              <a:lnSpc>
                <a:spcPct val="90000"/>
              </a:lnSpc>
              <a:spcBef>
                <a:spcPts val="500"/>
              </a:spcBef>
              <a:spcAft>
                <a:spcPts val="0"/>
              </a:spcAft>
              <a:buClr>
                <a:srgbClr val="8E8F92"/>
              </a:buClr>
              <a:buSzPts val="1600"/>
              <a:buNone/>
              <a:defRPr sz="1600">
                <a:solidFill>
                  <a:srgbClr val="8E8F92"/>
                </a:solidFill>
              </a:defRPr>
            </a:lvl6pPr>
            <a:lvl7pPr indent="-228600" lvl="6" marL="3200400" algn="l">
              <a:lnSpc>
                <a:spcPct val="90000"/>
              </a:lnSpc>
              <a:spcBef>
                <a:spcPts val="500"/>
              </a:spcBef>
              <a:spcAft>
                <a:spcPts val="0"/>
              </a:spcAft>
              <a:buClr>
                <a:srgbClr val="8E8F92"/>
              </a:buClr>
              <a:buSzPts val="1600"/>
              <a:buNone/>
              <a:defRPr sz="1600">
                <a:solidFill>
                  <a:srgbClr val="8E8F92"/>
                </a:solidFill>
              </a:defRPr>
            </a:lvl7pPr>
            <a:lvl8pPr indent="-228600" lvl="7" marL="3657600" algn="l">
              <a:lnSpc>
                <a:spcPct val="90000"/>
              </a:lnSpc>
              <a:spcBef>
                <a:spcPts val="500"/>
              </a:spcBef>
              <a:spcAft>
                <a:spcPts val="0"/>
              </a:spcAft>
              <a:buClr>
                <a:srgbClr val="8E8F92"/>
              </a:buClr>
              <a:buSzPts val="1600"/>
              <a:buNone/>
              <a:defRPr sz="1600">
                <a:solidFill>
                  <a:srgbClr val="8E8F92"/>
                </a:solidFill>
              </a:defRPr>
            </a:lvl8pPr>
            <a:lvl9pPr indent="-228600" lvl="8" marL="4114800" algn="l">
              <a:lnSpc>
                <a:spcPct val="90000"/>
              </a:lnSpc>
              <a:spcBef>
                <a:spcPts val="500"/>
              </a:spcBef>
              <a:spcAft>
                <a:spcPts val="0"/>
              </a:spcAft>
              <a:buClr>
                <a:srgbClr val="8E8F92"/>
              </a:buClr>
              <a:buSzPts val="1600"/>
              <a:buNone/>
              <a:defRPr sz="1600">
                <a:solidFill>
                  <a:srgbClr val="8E8F9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34"/>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4"/>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Font typeface="NTR"/>
              <a:buChar char="-"/>
              <a:defRPr/>
            </a:lvl2pPr>
            <a:lvl3pPr indent="-330200" lvl="2" marL="1371600" algn="l">
              <a:lnSpc>
                <a:spcPct val="90000"/>
              </a:lnSpc>
              <a:spcBef>
                <a:spcPts val="500"/>
              </a:spcBef>
              <a:spcAft>
                <a:spcPts val="0"/>
              </a:spcAft>
              <a:buSzPts val="1600"/>
              <a:buFont typeface="NTR"/>
              <a:buChar char="-"/>
              <a:defRPr/>
            </a:lvl3pPr>
            <a:lvl4pPr indent="-330200" lvl="3" marL="1828800" algn="l">
              <a:lnSpc>
                <a:spcPct val="90000"/>
              </a:lnSpc>
              <a:spcBef>
                <a:spcPts val="500"/>
              </a:spcBef>
              <a:spcAft>
                <a:spcPts val="0"/>
              </a:spcAft>
              <a:buSzPts val="1600"/>
              <a:buFont typeface="NTR"/>
              <a:buChar char="-"/>
              <a:defRPr/>
            </a:lvl4pPr>
            <a:lvl5pPr indent="-317500" lvl="4" marL="2286000" algn="l">
              <a:lnSpc>
                <a:spcPct val="90000"/>
              </a:lnSpc>
              <a:spcBef>
                <a:spcPts val="500"/>
              </a:spcBef>
              <a:spcAft>
                <a:spcPts val="0"/>
              </a:spcAft>
              <a:buSzPts val="1400"/>
              <a:buFont typeface="NTR"/>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5"/>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25"/>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Saira Condensed SemiBold"/>
              <a:buNone/>
              <a:defRPr b="1" i="0" sz="4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accent4"/>
              </a:buClr>
              <a:buSzPts val="1800"/>
              <a:buFont typeface="Noto Sans Symbols"/>
              <a:buChar char="▪"/>
              <a:defRPr b="0" i="0" sz="1800" u="none" cap="none" strike="noStrike">
                <a:solidFill>
                  <a:schemeClr val="dk1"/>
                </a:solidFill>
                <a:latin typeface="IBM Plex Sans"/>
                <a:ea typeface="IBM Plex Sans"/>
                <a:cs typeface="IBM Plex Sans"/>
                <a:sym typeface="IBM Plex Sans"/>
              </a:defRPr>
            </a:lvl1pPr>
            <a:lvl2pPr indent="-342900" lvl="1" marL="914400" marR="0" rtl="0" algn="l">
              <a:lnSpc>
                <a:spcPct val="90000"/>
              </a:lnSpc>
              <a:spcBef>
                <a:spcPts val="500"/>
              </a:spcBef>
              <a:spcAft>
                <a:spcPts val="0"/>
              </a:spcAft>
              <a:buClr>
                <a:schemeClr val="accent4"/>
              </a:buClr>
              <a:buSzPts val="1800"/>
              <a:buFont typeface="NTR"/>
              <a:buChar char="-"/>
              <a:defRPr b="0" i="0" sz="1800" u="none" cap="none" strike="noStrike">
                <a:solidFill>
                  <a:schemeClr val="dk1"/>
                </a:solidFill>
                <a:latin typeface="IBM Plex Sans"/>
                <a:ea typeface="IBM Plex Sans"/>
                <a:cs typeface="IBM Plex Sans"/>
                <a:sym typeface="IBM Plex Sans"/>
              </a:defRPr>
            </a:lvl2pPr>
            <a:lvl3pPr indent="-330200" lvl="2" marL="13716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3pPr>
            <a:lvl4pPr indent="-330200" lvl="3" marL="18288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4pPr>
            <a:lvl5pPr indent="-317500" lvl="4" marL="2286000" marR="0" rtl="0" algn="l">
              <a:lnSpc>
                <a:spcPct val="90000"/>
              </a:lnSpc>
              <a:spcBef>
                <a:spcPts val="5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12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12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12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12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12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12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12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type="ctrTitle"/>
          </p:nvPr>
        </p:nvSpPr>
        <p:spPr>
          <a:xfrm rot="180">
            <a:off x="5670337" y="2174601"/>
            <a:ext cx="5725500" cy="1082700"/>
          </a:xfrm>
          <a:prstGeom prst="rect">
            <a:avLst/>
          </a:prstGeom>
          <a:noFill/>
          <a:ln>
            <a:noFill/>
          </a:ln>
        </p:spPr>
        <p:txBody>
          <a:bodyPr anchorCtr="0" anchor="b" bIns="45700" lIns="91425" spcFirstLastPara="1" rIns="91425" wrap="square" tIns="45700">
            <a:normAutofit fontScale="90000"/>
          </a:bodyPr>
          <a:lstStyle/>
          <a:p>
            <a:pPr indent="0" lvl="0" marL="431800" rtl="0" algn="ctr">
              <a:lnSpc>
                <a:spcPct val="115000"/>
              </a:lnSpc>
              <a:spcBef>
                <a:spcPts val="0"/>
              </a:spcBef>
              <a:spcAft>
                <a:spcPts val="3400"/>
              </a:spcAft>
              <a:buNone/>
            </a:pPr>
            <a:r>
              <a:rPr lang="en-US" sz="2600">
                <a:solidFill>
                  <a:srgbClr val="FFF2CC"/>
                </a:solidFill>
                <a:latin typeface="Arial"/>
                <a:ea typeface="Arial"/>
                <a:cs typeface="Arial"/>
                <a:sym typeface="Arial"/>
              </a:rPr>
              <a:t>Predicting the popularity of merchandise by creating the machine learning classification model</a:t>
            </a:r>
            <a:endParaRPr sz="6600">
              <a:solidFill>
                <a:srgbClr val="FFF2CC"/>
              </a:solidFill>
            </a:endParaRPr>
          </a:p>
        </p:txBody>
      </p:sp>
      <p:sp>
        <p:nvSpPr>
          <p:cNvPr id="156" name="Google Shape;156;p1"/>
          <p:cNvSpPr txBox="1"/>
          <p:nvPr>
            <p:ph idx="1" type="subTitle"/>
          </p:nvPr>
        </p:nvSpPr>
        <p:spPr>
          <a:xfrm>
            <a:off x="6705575" y="3750309"/>
            <a:ext cx="4914000" cy="177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i="1" lang="en-US"/>
              <a:t>                              Team 8</a:t>
            </a:r>
            <a:endParaRPr i="1"/>
          </a:p>
          <a:p>
            <a:pPr indent="0" lvl="0" marL="12700" marR="228600" rtl="0" algn="ctr">
              <a:lnSpc>
                <a:spcPct val="115000"/>
              </a:lnSpc>
              <a:spcBef>
                <a:spcPts val="0"/>
              </a:spcBef>
              <a:spcAft>
                <a:spcPts val="0"/>
              </a:spcAft>
              <a:buNone/>
            </a:pPr>
            <a:r>
              <a:rPr lang="en-US" sz="1500">
                <a:solidFill>
                  <a:srgbClr val="FFFFFF"/>
                </a:solidFill>
                <a:latin typeface="Arial"/>
                <a:ea typeface="Arial"/>
                <a:cs typeface="Arial"/>
                <a:sym typeface="Arial"/>
              </a:rPr>
              <a:t>SIDDHARTH PARAAG NILAKHE</a:t>
            </a:r>
            <a:endParaRPr sz="1500">
              <a:solidFill>
                <a:srgbClr val="FFFFFF"/>
              </a:solidFill>
              <a:latin typeface="Arial"/>
              <a:ea typeface="Arial"/>
              <a:cs typeface="Arial"/>
              <a:sym typeface="Arial"/>
            </a:endParaRPr>
          </a:p>
          <a:p>
            <a:pPr indent="0" lvl="0" marL="12700" marR="228600" rtl="0" algn="ctr">
              <a:lnSpc>
                <a:spcPct val="115000"/>
              </a:lnSpc>
              <a:spcBef>
                <a:spcPts val="100"/>
              </a:spcBef>
              <a:spcAft>
                <a:spcPts val="0"/>
              </a:spcAft>
              <a:buNone/>
            </a:pPr>
            <a:r>
              <a:rPr lang="en-US" sz="1500">
                <a:solidFill>
                  <a:srgbClr val="FFFFFF"/>
                </a:solidFill>
                <a:latin typeface="Arial"/>
                <a:ea typeface="Arial"/>
                <a:cs typeface="Arial"/>
                <a:sym typeface="Arial"/>
              </a:rPr>
              <a:t>MEHUL SUDHAKAR INGALE</a:t>
            </a:r>
            <a:endParaRPr sz="1500">
              <a:solidFill>
                <a:srgbClr val="FFFFFF"/>
              </a:solidFill>
              <a:latin typeface="Arial"/>
              <a:ea typeface="Arial"/>
              <a:cs typeface="Arial"/>
              <a:sym typeface="Arial"/>
            </a:endParaRPr>
          </a:p>
          <a:p>
            <a:pPr indent="0" lvl="0" marL="12700" marR="228600" rtl="0" algn="ctr">
              <a:lnSpc>
                <a:spcPct val="115000"/>
              </a:lnSpc>
              <a:spcBef>
                <a:spcPts val="100"/>
              </a:spcBef>
              <a:spcAft>
                <a:spcPts val="0"/>
              </a:spcAft>
              <a:buNone/>
            </a:pPr>
            <a:r>
              <a:rPr lang="en-US" sz="1500">
                <a:solidFill>
                  <a:srgbClr val="FFFFFF"/>
                </a:solidFill>
                <a:latin typeface="Arial"/>
                <a:ea typeface="Arial"/>
                <a:cs typeface="Arial"/>
                <a:sym typeface="Arial"/>
              </a:rPr>
              <a:t>PREETI REDDY KOPPOLU</a:t>
            </a:r>
            <a:endParaRPr sz="1500">
              <a:solidFill>
                <a:srgbClr val="FFFFFF"/>
              </a:solidFill>
              <a:latin typeface="Arial"/>
              <a:ea typeface="Arial"/>
              <a:cs typeface="Arial"/>
              <a:sym typeface="Arial"/>
            </a:endParaRPr>
          </a:p>
          <a:p>
            <a:pPr indent="0" lvl="0" marL="0" rtl="0" algn="ctr">
              <a:lnSpc>
                <a:spcPct val="90000"/>
              </a:lnSpc>
              <a:spcBef>
                <a:spcPts val="100"/>
              </a:spcBef>
              <a:spcAft>
                <a:spcPts val="0"/>
              </a:spcAft>
              <a:buSzPts val="1600"/>
              <a:buNone/>
            </a:pPr>
            <a:r>
              <a:t/>
            </a:r>
            <a:endParaRPr i="1" sz="1600"/>
          </a:p>
        </p:txBody>
      </p:sp>
      <p:sp>
        <p:nvSpPr>
          <p:cNvPr id="157" name="Google Shape;157;p1"/>
          <p:cNvSpPr txBox="1"/>
          <p:nvPr>
            <p:ph idx="2" type="body"/>
          </p:nvPr>
        </p:nvSpPr>
        <p:spPr>
          <a:xfrm>
            <a:off x="6794525" y="5524507"/>
            <a:ext cx="4736100" cy="805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Under the guidance of</a:t>
            </a:r>
            <a:endParaRPr sz="19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Prof. Shucheng Yu</a:t>
            </a:r>
            <a:endParaRPr>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bf3b629d05_0_68"/>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31" name="Google Shape;231;g1bf3b629d05_0_68"/>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120000"/>
              <a:buFont typeface="Saira Condensed SemiBold"/>
              <a:buNone/>
            </a:pPr>
            <a:r>
              <a:rPr lang="en-US" sz="3333"/>
              <a:t>K-Nearest Neighbors</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32" name="Google Shape;232;g1bf3b629d05_0_68"/>
          <p:cNvSpPr txBox="1"/>
          <p:nvPr>
            <p:ph idx="2" type="body"/>
          </p:nvPr>
        </p:nvSpPr>
        <p:spPr>
          <a:xfrm>
            <a:off x="540000" y="1992650"/>
            <a:ext cx="5556000" cy="34500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Finding the K-nearest data points to a given data point</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Classifying that data point based on the class of the majority of the K-nearest data points.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Computationally expensive.</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Sensitive to the scale of the features.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Requires normalization of the data in order to work effectively.</a:t>
            </a:r>
            <a:endParaRPr sz="2100">
              <a:solidFill>
                <a:srgbClr val="000000"/>
              </a:solidFill>
            </a:endParaRPr>
          </a:p>
        </p:txBody>
      </p:sp>
      <p:sp>
        <p:nvSpPr>
          <p:cNvPr id="233" name="Google Shape;233;g1bf3b629d05_0_68"/>
          <p:cNvSpPr txBox="1"/>
          <p:nvPr/>
        </p:nvSpPr>
        <p:spPr>
          <a:xfrm>
            <a:off x="6328200" y="365113"/>
            <a:ext cx="58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IBM Plex Sans"/>
                <a:ea typeface="IBM Plex Sans"/>
                <a:cs typeface="IBM Plex Sans"/>
                <a:sym typeface="IBM Plex Sans"/>
              </a:rPr>
              <a:t>K-Nearest Neighbors</a:t>
            </a:r>
            <a:endParaRPr b="1">
              <a:latin typeface="IBM Plex Sans"/>
              <a:ea typeface="IBM Plex Sans"/>
              <a:cs typeface="IBM Plex Sans"/>
              <a:sym typeface="IBM Plex Sans"/>
            </a:endParaRPr>
          </a:p>
        </p:txBody>
      </p:sp>
      <p:sp>
        <p:nvSpPr>
          <p:cNvPr id="234" name="Google Shape;234;g1bf3b629d05_0_68"/>
          <p:cNvSpPr txBox="1"/>
          <p:nvPr/>
        </p:nvSpPr>
        <p:spPr>
          <a:xfrm>
            <a:off x="6328200" y="3349675"/>
            <a:ext cx="58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IBM Plex Sans"/>
                <a:ea typeface="IBM Plex Sans"/>
                <a:cs typeface="IBM Plex Sans"/>
                <a:sym typeface="IBM Plex Sans"/>
              </a:rPr>
              <a:t>K-Nearest Neighbors</a:t>
            </a:r>
            <a:r>
              <a:rPr b="1" lang="en-US">
                <a:latin typeface="IBM Plex Sans"/>
                <a:ea typeface="IBM Plex Sans"/>
                <a:cs typeface="IBM Plex Sans"/>
                <a:sym typeface="IBM Plex Sans"/>
              </a:rPr>
              <a:t> With Randomised CV Search</a:t>
            </a:r>
            <a:endParaRPr b="1">
              <a:latin typeface="IBM Plex Sans"/>
              <a:ea typeface="IBM Plex Sans"/>
              <a:cs typeface="IBM Plex Sans"/>
              <a:sym typeface="IBM Plex Sans"/>
            </a:endParaRPr>
          </a:p>
        </p:txBody>
      </p:sp>
      <p:pic>
        <p:nvPicPr>
          <p:cNvPr id="235" name="Google Shape;235;g1bf3b629d05_0_68"/>
          <p:cNvPicPr preferRelativeResize="0"/>
          <p:nvPr/>
        </p:nvPicPr>
        <p:blipFill>
          <a:blip r:embed="rId3">
            <a:alphaModFix/>
          </a:blip>
          <a:stretch>
            <a:fillRect/>
          </a:stretch>
        </p:blipFill>
        <p:spPr>
          <a:xfrm>
            <a:off x="6167138" y="765325"/>
            <a:ext cx="4486275" cy="2524125"/>
          </a:xfrm>
          <a:prstGeom prst="rect">
            <a:avLst/>
          </a:prstGeom>
          <a:noFill/>
          <a:ln>
            <a:noFill/>
          </a:ln>
        </p:spPr>
      </p:pic>
      <p:pic>
        <p:nvPicPr>
          <p:cNvPr id="236" name="Google Shape;236;g1bf3b629d05_0_68"/>
          <p:cNvPicPr preferRelativeResize="0"/>
          <p:nvPr/>
        </p:nvPicPr>
        <p:blipFill>
          <a:blip r:embed="rId4">
            <a:alphaModFix/>
          </a:blip>
          <a:stretch>
            <a:fillRect/>
          </a:stretch>
        </p:blipFill>
        <p:spPr>
          <a:xfrm>
            <a:off x="6167150" y="3749875"/>
            <a:ext cx="4486275" cy="21644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bf3b629d05_0_80"/>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42" name="Google Shape;242;g1bf3b629d05_0_80"/>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120000"/>
              <a:buFont typeface="Saira Condensed SemiBold"/>
              <a:buNone/>
            </a:pPr>
            <a:r>
              <a:rPr lang="en-US" sz="3333"/>
              <a:t>Voting Classifier</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43" name="Google Shape;243;g1bf3b629d05_0_80"/>
          <p:cNvSpPr txBox="1"/>
          <p:nvPr>
            <p:ph idx="2" type="body"/>
          </p:nvPr>
        </p:nvSpPr>
        <p:spPr>
          <a:xfrm>
            <a:off x="540000" y="1992650"/>
            <a:ext cx="5556000" cy="34500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Ensemble method that combines the predictions from multiple machine learning models and returns the prediction with the most votes.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 It is a high bias low variance classifier.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W</a:t>
            </a:r>
            <a:r>
              <a:rPr lang="en-US" sz="2100">
                <a:solidFill>
                  <a:srgbClr val="000000"/>
                </a:solidFill>
              </a:rPr>
              <a:t>e have defined a list of classifier objects called ’classifiers’ which consists of knn clf, svc, dt clf and rf clf. These are the models that will be used for voting.</a:t>
            </a:r>
            <a:endParaRPr sz="2100">
              <a:solidFill>
                <a:srgbClr val="000000"/>
              </a:solidFill>
            </a:endParaRPr>
          </a:p>
        </p:txBody>
      </p:sp>
      <p:pic>
        <p:nvPicPr>
          <p:cNvPr id="244" name="Google Shape;244;g1bf3b629d05_0_80"/>
          <p:cNvPicPr preferRelativeResize="0"/>
          <p:nvPr/>
        </p:nvPicPr>
        <p:blipFill>
          <a:blip r:embed="rId3">
            <a:alphaModFix/>
          </a:blip>
          <a:stretch>
            <a:fillRect/>
          </a:stretch>
        </p:blipFill>
        <p:spPr>
          <a:xfrm>
            <a:off x="6315800" y="1992650"/>
            <a:ext cx="5335600" cy="316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bf3b629d05_0_94"/>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50" name="Google Shape;250;g1bf3b629d05_0_94"/>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120000"/>
              <a:buFont typeface="Saira Condensed SemiBold"/>
              <a:buNone/>
            </a:pPr>
            <a:r>
              <a:rPr lang="en-US" sz="3333"/>
              <a:t>Feature Importance</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51" name="Google Shape;251;g1bf3b629d05_0_94"/>
          <p:cNvSpPr txBox="1"/>
          <p:nvPr/>
        </p:nvSpPr>
        <p:spPr>
          <a:xfrm>
            <a:off x="646350" y="1704888"/>
            <a:ext cx="5863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IBM Plex Sans"/>
              <a:buChar char="●"/>
            </a:pPr>
            <a:r>
              <a:rPr b="1" lang="en-US" sz="1800">
                <a:latin typeface="IBM Plex Sans"/>
                <a:ea typeface="IBM Plex Sans"/>
                <a:cs typeface="IBM Plex Sans"/>
                <a:sym typeface="IBM Plex Sans"/>
              </a:rPr>
              <a:t>Logistic Regression</a:t>
            </a:r>
            <a:endParaRPr b="1" sz="1800">
              <a:latin typeface="IBM Plex Sans"/>
              <a:ea typeface="IBM Plex Sans"/>
              <a:cs typeface="IBM Plex Sans"/>
              <a:sym typeface="IBM Plex Sans"/>
            </a:endParaRPr>
          </a:p>
        </p:txBody>
      </p:sp>
      <p:sp>
        <p:nvSpPr>
          <p:cNvPr id="252" name="Google Shape;252;g1bf3b629d05_0_94"/>
          <p:cNvSpPr txBox="1"/>
          <p:nvPr/>
        </p:nvSpPr>
        <p:spPr>
          <a:xfrm>
            <a:off x="6176550" y="1704900"/>
            <a:ext cx="5813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IBM Plex Sans"/>
              <a:buChar char="●"/>
            </a:pPr>
            <a:r>
              <a:rPr b="1" lang="en-US" sz="1800">
                <a:latin typeface="IBM Plex Sans"/>
                <a:ea typeface="IBM Plex Sans"/>
                <a:cs typeface="IBM Plex Sans"/>
                <a:sym typeface="IBM Plex Sans"/>
              </a:rPr>
              <a:t>Random Forest Classifier</a:t>
            </a:r>
            <a:endParaRPr b="1" sz="1800">
              <a:latin typeface="IBM Plex Sans"/>
              <a:ea typeface="IBM Plex Sans"/>
              <a:cs typeface="IBM Plex Sans"/>
              <a:sym typeface="IBM Plex Sans"/>
            </a:endParaRPr>
          </a:p>
        </p:txBody>
      </p:sp>
      <p:pic>
        <p:nvPicPr>
          <p:cNvPr id="253" name="Google Shape;253;g1bf3b629d05_0_94"/>
          <p:cNvPicPr preferRelativeResize="0"/>
          <p:nvPr/>
        </p:nvPicPr>
        <p:blipFill>
          <a:blip r:embed="rId3">
            <a:alphaModFix/>
          </a:blip>
          <a:stretch>
            <a:fillRect/>
          </a:stretch>
        </p:blipFill>
        <p:spPr>
          <a:xfrm>
            <a:off x="363150" y="2105088"/>
            <a:ext cx="5813400" cy="3572907"/>
          </a:xfrm>
          <a:prstGeom prst="rect">
            <a:avLst/>
          </a:prstGeom>
          <a:noFill/>
          <a:ln>
            <a:noFill/>
          </a:ln>
        </p:spPr>
      </p:pic>
      <p:pic>
        <p:nvPicPr>
          <p:cNvPr id="254" name="Google Shape;254;g1bf3b629d05_0_94"/>
          <p:cNvPicPr preferRelativeResize="0"/>
          <p:nvPr/>
        </p:nvPicPr>
        <p:blipFill>
          <a:blip r:embed="rId4">
            <a:alphaModFix/>
          </a:blip>
          <a:stretch>
            <a:fillRect/>
          </a:stretch>
        </p:blipFill>
        <p:spPr>
          <a:xfrm>
            <a:off x="6095988" y="2152400"/>
            <a:ext cx="5433175" cy="339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txBox="1"/>
          <p:nvPr>
            <p:ph type="title"/>
          </p:nvPr>
        </p:nvSpPr>
        <p:spPr>
          <a:xfrm>
            <a:off x="644775" y="365125"/>
            <a:ext cx="10710600" cy="64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Conclusion:</a:t>
            </a:r>
            <a:endParaRPr>
              <a:solidFill>
                <a:schemeClr val="accent1"/>
              </a:solidFill>
            </a:endParaRPr>
          </a:p>
        </p:txBody>
      </p:sp>
      <p:sp>
        <p:nvSpPr>
          <p:cNvPr id="261" name="Google Shape;261;p1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2" name="Google Shape;262;p10"/>
          <p:cNvSpPr txBox="1"/>
          <p:nvPr>
            <p:ph idx="1" type="body"/>
          </p:nvPr>
        </p:nvSpPr>
        <p:spPr>
          <a:xfrm>
            <a:off x="645521" y="1311450"/>
            <a:ext cx="10709100" cy="42351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Font typeface="IBM Plex Sans"/>
              <a:buChar char="●"/>
            </a:pPr>
            <a:r>
              <a:rPr lang="en-US" sz="2100">
                <a:solidFill>
                  <a:srgbClr val="000000"/>
                </a:solidFill>
              </a:rPr>
              <a:t>We have used a variety of EDA techniques to deeply understand the data. </a:t>
            </a:r>
            <a:endParaRPr sz="2100">
              <a:solidFill>
                <a:srgbClr val="000000"/>
              </a:solidFill>
            </a:endParaRPr>
          </a:p>
          <a:p>
            <a:pPr indent="-361950" lvl="0" marL="457200" rtl="0" algn="l">
              <a:lnSpc>
                <a:spcPct val="115000"/>
              </a:lnSpc>
              <a:spcBef>
                <a:spcPts val="0"/>
              </a:spcBef>
              <a:spcAft>
                <a:spcPts val="0"/>
              </a:spcAft>
              <a:buClr>
                <a:srgbClr val="000000"/>
              </a:buClr>
              <a:buSzPts val="2100"/>
              <a:buFont typeface="IBM Plex Sans"/>
              <a:buChar char="●"/>
            </a:pPr>
            <a:r>
              <a:rPr lang="en-US" sz="2100">
                <a:solidFill>
                  <a:srgbClr val="000000"/>
                </a:solidFill>
              </a:rPr>
              <a:t>According to the classification reports, the Random Forest classifier, followed by the Voting classifier, Logistic Regression, and KNN, appears to have the best overall performance.</a:t>
            </a:r>
            <a:endParaRPr sz="2100">
              <a:solidFill>
                <a:srgbClr val="000000"/>
              </a:solidFill>
            </a:endParaRPr>
          </a:p>
          <a:p>
            <a:pPr indent="-361950" lvl="0" marL="457200" rtl="0" algn="l">
              <a:lnSpc>
                <a:spcPct val="115000"/>
              </a:lnSpc>
              <a:spcBef>
                <a:spcPts val="0"/>
              </a:spcBef>
              <a:spcAft>
                <a:spcPts val="0"/>
              </a:spcAft>
              <a:buClr>
                <a:srgbClr val="000000"/>
              </a:buClr>
              <a:buSzPts val="2100"/>
              <a:buFont typeface="IBM Plex Sans"/>
              <a:buChar char="●"/>
            </a:pPr>
            <a:r>
              <a:rPr lang="en-US" sz="2100">
                <a:solidFill>
                  <a:srgbClr val="000000"/>
                </a:solidFill>
              </a:rPr>
              <a:t>Achieved an accuracy of 84%. </a:t>
            </a:r>
            <a:endParaRPr sz="2100">
              <a:solidFill>
                <a:srgbClr val="000000"/>
              </a:solidFill>
            </a:endParaRPr>
          </a:p>
          <a:p>
            <a:pPr indent="-361950" lvl="0" marL="457200" rtl="0" algn="l">
              <a:lnSpc>
                <a:spcPct val="115000"/>
              </a:lnSpc>
              <a:spcBef>
                <a:spcPts val="0"/>
              </a:spcBef>
              <a:spcAft>
                <a:spcPts val="0"/>
              </a:spcAft>
              <a:buClr>
                <a:srgbClr val="000000"/>
              </a:buClr>
              <a:buSzPts val="2100"/>
              <a:buFont typeface="IBM Plex Sans"/>
              <a:buChar char="●"/>
            </a:pPr>
            <a:r>
              <a:rPr lang="en-US" sz="2100">
                <a:solidFill>
                  <a:srgbClr val="000000"/>
                </a:solidFill>
              </a:rPr>
              <a:t>In the case of popularity predictions, it predicted that the most important factor in determining the popularity of merchandise is the ”store ratio” attribute. The Random Forest Classifier provided us with the highest test result among the other algorithms we used.</a:t>
            </a:r>
            <a:endParaRPr sz="2100">
              <a:solidFill>
                <a:srgbClr val="000000"/>
              </a:solidFill>
            </a:endParaRPr>
          </a:p>
          <a:p>
            <a:pPr indent="0" lvl="0" marL="0" rtl="0" algn="l">
              <a:spcBef>
                <a:spcPts val="1000"/>
              </a:spcBef>
              <a:spcAft>
                <a:spcPts val="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1"/>
          <p:cNvSpPr txBox="1"/>
          <p:nvPr>
            <p:ph type="title"/>
          </p:nvPr>
        </p:nvSpPr>
        <p:spPr>
          <a:xfrm>
            <a:off x="644769" y="579300"/>
            <a:ext cx="10710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Future Work:</a:t>
            </a:r>
            <a:endParaRPr>
              <a:solidFill>
                <a:schemeClr val="accent1"/>
              </a:solidFill>
            </a:endParaRPr>
          </a:p>
        </p:txBody>
      </p:sp>
      <p:sp>
        <p:nvSpPr>
          <p:cNvPr id="269" name="Google Shape;269;p1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0" name="Google Shape;270;p11"/>
          <p:cNvSpPr txBox="1"/>
          <p:nvPr>
            <p:ph idx="1" type="body"/>
          </p:nvPr>
        </p:nvSpPr>
        <p:spPr>
          <a:xfrm>
            <a:off x="561271" y="805950"/>
            <a:ext cx="10709100" cy="42351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sz="2100">
              <a:solidFill>
                <a:srgbClr val="000000"/>
              </a:solidFill>
            </a:endParaRPr>
          </a:p>
          <a:p>
            <a:pPr indent="-361950" lvl="0" marL="457200" rtl="0" algn="l">
              <a:lnSpc>
                <a:spcPct val="115000"/>
              </a:lnSpc>
              <a:spcBef>
                <a:spcPts val="1200"/>
              </a:spcBef>
              <a:spcAft>
                <a:spcPts val="0"/>
              </a:spcAft>
              <a:buClr>
                <a:srgbClr val="000000"/>
              </a:buClr>
              <a:buSzPts val="2100"/>
              <a:buChar char="●"/>
            </a:pPr>
            <a:r>
              <a:rPr lang="en-US" sz="2100">
                <a:solidFill>
                  <a:srgbClr val="000000"/>
                </a:solidFill>
              </a:rPr>
              <a:t>Expand dataset to contain more features that can best describe the target variable, i.e. Store ratio for predicting the popularity.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Research past solutions that have been applied. </a:t>
            </a:r>
            <a:endParaRPr sz="2100">
              <a:solidFill>
                <a:srgbClr val="000000"/>
              </a:solidFill>
            </a:endParaRPr>
          </a:p>
          <a:p>
            <a:pPr indent="0" lvl="0" marL="0" rtl="0" algn="l">
              <a:spcBef>
                <a:spcPts val="1200"/>
              </a:spcBef>
              <a:spcAft>
                <a:spcPts val="0"/>
              </a:spcAft>
              <a:buNone/>
            </a:pPr>
            <a:r>
              <a:t/>
            </a:r>
            <a:endParaRPr sz="2100"/>
          </a:p>
        </p:txBody>
      </p:sp>
      <p:sp>
        <p:nvSpPr>
          <p:cNvPr id="271" name="Google Shape;271;p11"/>
          <p:cNvSpPr txBox="1"/>
          <p:nvPr>
            <p:ph type="title"/>
          </p:nvPr>
        </p:nvSpPr>
        <p:spPr>
          <a:xfrm>
            <a:off x="644769" y="2614500"/>
            <a:ext cx="10710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References:</a:t>
            </a:r>
            <a:endParaRPr>
              <a:solidFill>
                <a:schemeClr val="accent1"/>
              </a:solidFill>
            </a:endParaRPr>
          </a:p>
        </p:txBody>
      </p:sp>
      <p:sp>
        <p:nvSpPr>
          <p:cNvPr id="272" name="Google Shape;272;p11"/>
          <p:cNvSpPr txBox="1"/>
          <p:nvPr/>
        </p:nvSpPr>
        <p:spPr>
          <a:xfrm>
            <a:off x="561275" y="3302625"/>
            <a:ext cx="105459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IBM Plex Sans"/>
              <a:buChar char="●"/>
            </a:pPr>
            <a:r>
              <a:rPr lang="en-US" sz="2100">
                <a:latin typeface="IBM Plex Sans"/>
                <a:ea typeface="IBM Plex Sans"/>
                <a:cs typeface="IBM Plex Sans"/>
                <a:sym typeface="IBM Plex Sans"/>
              </a:rPr>
              <a:t>Osiris ” Machine Hack ML Merchandise Popularity Prediction” kaggle competition.</a:t>
            </a:r>
            <a:endParaRPr sz="2100">
              <a:latin typeface="IBM Plex Sans"/>
              <a:ea typeface="IBM Plex Sans"/>
              <a:cs typeface="IBM Plex Sans"/>
              <a:sym typeface="IBM Plex Sans"/>
            </a:endParaRPr>
          </a:p>
          <a:p>
            <a:pPr indent="-361950" lvl="0" marL="457200" rtl="0" algn="l">
              <a:spcBef>
                <a:spcPts val="0"/>
              </a:spcBef>
              <a:spcAft>
                <a:spcPts val="0"/>
              </a:spcAft>
              <a:buSzPts val="2100"/>
              <a:buFont typeface="IBM Plex Sans"/>
              <a:buChar char="●"/>
            </a:pPr>
            <a:r>
              <a:rPr lang="en-US" sz="2100">
                <a:latin typeface="IBM Plex Sans"/>
                <a:ea typeface="IBM Plex Sans"/>
                <a:cs typeface="IBM Plex Sans"/>
                <a:sym typeface="IBM Plex Sans"/>
              </a:rPr>
              <a:t>Moutinho, Luiz, and Graeme D. Hutcheson. ”Store patronage: the utility of a multi-method, multi-nomial logistic regression model for predicting store choice.” Portuguese Journal of Management Studies 11.1 (2006): 5-26.</a:t>
            </a:r>
            <a:endParaRPr sz="2100">
              <a:latin typeface="IBM Plex Sans"/>
              <a:ea typeface="IBM Plex Sans"/>
              <a:cs typeface="IBM Plex Sans"/>
              <a:sym typeface="IBM Plex Sans"/>
            </a:endParaRPr>
          </a:p>
          <a:p>
            <a:pPr indent="-361950" lvl="0" marL="457200" rtl="0" algn="l">
              <a:spcBef>
                <a:spcPts val="0"/>
              </a:spcBef>
              <a:spcAft>
                <a:spcPts val="0"/>
              </a:spcAft>
              <a:buSzPts val="2100"/>
              <a:buFont typeface="IBM Plex Sans"/>
              <a:buChar char="●"/>
            </a:pPr>
            <a:r>
              <a:rPr lang="en-US" sz="2100">
                <a:latin typeface="IBM Plex Sans"/>
                <a:ea typeface="IBM Plex Sans"/>
                <a:cs typeface="IBM Plex Sans"/>
                <a:sym typeface="IBM Plex Sans"/>
              </a:rPr>
              <a:t>Speiser, Jaime Lynn, et al. ”A comparison of random forest variable selection methods for classification prediction modeling.” Expert systems with applications 134 (2019): 93-101.</a:t>
            </a:r>
            <a:endParaRPr sz="2100">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400"/>
              <a:buFont typeface="Saira Condensed Light"/>
              <a:buNone/>
            </a:pPr>
            <a:r>
              <a:rPr lang="en-US"/>
              <a:t>THANK </a:t>
            </a:r>
            <a:r>
              <a:rPr b="1" lang="en-US"/>
              <a:t>YOU</a:t>
            </a:r>
            <a:endParaRPr/>
          </a:p>
        </p:txBody>
      </p:sp>
      <p:sp>
        <p:nvSpPr>
          <p:cNvPr id="278" name="Google Shape;278;p24"/>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a:t> 2022</a:t>
            </a:r>
            <a:endParaRPr/>
          </a:p>
        </p:txBody>
      </p:sp>
      <p:sp>
        <p:nvSpPr>
          <p:cNvPr id="279" name="Google Shape;279;p24"/>
          <p:cNvSpPr txBox="1"/>
          <p:nvPr/>
        </p:nvSpPr>
        <p:spPr>
          <a:xfrm>
            <a:off x="7072313" y="5543550"/>
            <a:ext cx="4814887"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IBM Plex Sans"/>
                <a:ea typeface="IBM Plex Sans"/>
                <a:cs typeface="IBM Plex Sans"/>
                <a:sym typeface="IBM Plex Sans"/>
              </a:rPr>
              <a:t>Stevens Institute of Technology</a:t>
            </a:r>
            <a:endParaRPr/>
          </a:p>
          <a:p>
            <a:pPr indent="0" lvl="0" marL="0" marR="0" rtl="0" algn="r">
              <a:spcBef>
                <a:spcPts val="0"/>
              </a:spcBef>
              <a:spcAft>
                <a:spcPts val="0"/>
              </a:spcAft>
              <a:buNone/>
            </a:pPr>
            <a:r>
              <a:rPr lang="en-US" sz="1800">
                <a:solidFill>
                  <a:schemeClr val="lt1"/>
                </a:solidFill>
                <a:latin typeface="IBM Plex Sans"/>
                <a:ea typeface="IBM Plex Sans"/>
                <a:cs typeface="IBM Plex Sans"/>
                <a:sym typeface="IBM Plex Sans"/>
              </a:rPr>
              <a:t>1 Castle Point Terrace, Hoboken, NJ 07030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bf3b629d05_0_136"/>
          <p:cNvSpPr txBox="1"/>
          <p:nvPr>
            <p:ph type="title"/>
          </p:nvPr>
        </p:nvSpPr>
        <p:spPr>
          <a:xfrm>
            <a:off x="644771" y="526474"/>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Problem Description</a:t>
            </a:r>
            <a:endParaRPr>
              <a:solidFill>
                <a:schemeClr val="accent1"/>
              </a:solidFill>
            </a:endParaRPr>
          </a:p>
        </p:txBody>
      </p:sp>
      <p:sp>
        <p:nvSpPr>
          <p:cNvPr id="163" name="Google Shape;163;g1bf3b629d05_0_136"/>
          <p:cNvSpPr txBox="1"/>
          <p:nvPr>
            <p:ph idx="2" type="body"/>
          </p:nvPr>
        </p:nvSpPr>
        <p:spPr>
          <a:xfrm>
            <a:off x="644775" y="1794500"/>
            <a:ext cx="10709100" cy="28899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Clr>
                <a:schemeClr val="dk1"/>
              </a:buClr>
              <a:buSzPts val="2100"/>
              <a:buChar char="●"/>
            </a:pPr>
            <a:r>
              <a:rPr lang="en-US" sz="2100"/>
              <a:t>Big Brands spend a significant amount on popularizing a product. </a:t>
            </a:r>
            <a:endParaRPr sz="2100"/>
          </a:p>
          <a:p>
            <a:pPr indent="0" lvl="0" marL="0" rtl="0" algn="l">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Efforts go in vain while establishing the merchandise in the hyperlocal market. </a:t>
            </a:r>
            <a:endParaRPr sz="2100"/>
          </a:p>
          <a:p>
            <a:pPr indent="0" lvl="0" marL="0" rtl="0" algn="l">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Based on different geographical conditions same attributes can communicate a piece of much different information about the customer. </a:t>
            </a:r>
            <a:endParaRPr sz="2100"/>
          </a:p>
          <a:p>
            <a:pPr indent="0" lvl="0" marL="0" rtl="0" algn="l">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We will be solving this problem by using various machine learning algorithms.</a:t>
            </a:r>
            <a:endParaRPr sz="2100"/>
          </a:p>
        </p:txBody>
      </p:sp>
      <p:sp>
        <p:nvSpPr>
          <p:cNvPr id="164" name="Google Shape;164;g1bf3b629d05_0_136"/>
          <p:cNvSpPr txBox="1"/>
          <p:nvPr>
            <p:ph idx="12" type="sldNum"/>
          </p:nvPr>
        </p:nvSpPr>
        <p:spPr>
          <a:xfrm>
            <a:off x="9375913" y="627684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644784"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Dataset Description</a:t>
            </a:r>
            <a:endParaRPr>
              <a:solidFill>
                <a:schemeClr val="accent1"/>
              </a:solidFill>
            </a:endParaRPr>
          </a:p>
        </p:txBody>
      </p:sp>
      <p:sp>
        <p:nvSpPr>
          <p:cNvPr id="170" name="Google Shape;170;p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3"/>
          <p:cNvSpPr txBox="1"/>
          <p:nvPr>
            <p:ph idx="2" type="body"/>
          </p:nvPr>
        </p:nvSpPr>
        <p:spPr>
          <a:xfrm>
            <a:off x="644775" y="1371600"/>
            <a:ext cx="10709100" cy="3818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Clr>
                <a:srgbClr val="000000"/>
              </a:buClr>
              <a:buSzPts val="2100"/>
              <a:buChar char="●"/>
            </a:pPr>
            <a:r>
              <a:rPr lang="en-US" sz="2100">
                <a:solidFill>
                  <a:srgbClr val="000000"/>
                </a:solidFill>
              </a:rPr>
              <a:t>Basket-Ratio - Number of items getting sold in a single purchase. </a:t>
            </a:r>
            <a:endParaRPr sz="2100">
              <a:solidFill>
                <a:srgbClr val="000000"/>
              </a:solidFill>
            </a:endParaRPr>
          </a:p>
          <a:p>
            <a:pPr indent="0" lvl="0" marL="0" rtl="0" algn="l">
              <a:lnSpc>
                <a:spcPct val="90000"/>
              </a:lnSpc>
              <a:spcBef>
                <a:spcPts val="0"/>
              </a:spcBef>
              <a:spcAft>
                <a:spcPts val="0"/>
              </a:spcAft>
              <a:buNone/>
            </a:pPr>
            <a:r>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Score-1, score-2, score-3, score-4 - Four types of scores allocated to the merchandise that affect the popularity directly or indirectly. </a:t>
            </a:r>
            <a:endParaRPr sz="2100">
              <a:solidFill>
                <a:srgbClr val="000000"/>
              </a:solidFill>
            </a:endParaRPr>
          </a:p>
          <a:p>
            <a:pPr indent="0" lvl="0" marL="0" rtl="0" algn="l">
              <a:lnSpc>
                <a:spcPct val="90000"/>
              </a:lnSpc>
              <a:spcBef>
                <a:spcPts val="0"/>
              </a:spcBef>
              <a:spcAft>
                <a:spcPts val="0"/>
              </a:spcAft>
              <a:buNone/>
            </a:pPr>
            <a:r>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Store-score - Score given to a particular store based on several factors. </a:t>
            </a:r>
            <a:endParaRPr sz="2100">
              <a:solidFill>
                <a:srgbClr val="000000"/>
              </a:solidFill>
            </a:endParaRPr>
          </a:p>
          <a:p>
            <a:pPr indent="0" lvl="0" marL="0" rtl="0" algn="l">
              <a:lnSpc>
                <a:spcPct val="90000"/>
              </a:lnSpc>
              <a:spcBef>
                <a:spcPts val="0"/>
              </a:spcBef>
              <a:spcAft>
                <a:spcPts val="0"/>
              </a:spcAft>
              <a:buNone/>
            </a:pPr>
            <a:r>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Store-presence - Presence of the store in the market with respect to others. </a:t>
            </a:r>
            <a:endParaRPr sz="2100">
              <a:solidFill>
                <a:srgbClr val="000000"/>
              </a:solidFill>
            </a:endParaRPr>
          </a:p>
          <a:p>
            <a:pPr indent="0" lvl="0" marL="0" rtl="0" algn="l">
              <a:lnSpc>
                <a:spcPct val="90000"/>
              </a:lnSpc>
              <a:spcBef>
                <a:spcPts val="0"/>
              </a:spcBef>
              <a:spcAft>
                <a:spcPts val="0"/>
              </a:spcAft>
              <a:buNone/>
            </a:pPr>
            <a:r>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Time - Time spent in popularizing the merchandise. </a:t>
            </a:r>
            <a:endParaRPr sz="2100">
              <a:solidFill>
                <a:srgbClr val="000000"/>
              </a:solidFill>
            </a:endParaRPr>
          </a:p>
          <a:p>
            <a:pPr indent="0" lvl="0" marL="0" rtl="0" algn="l">
              <a:lnSpc>
                <a:spcPct val="90000"/>
              </a:lnSpc>
              <a:spcBef>
                <a:spcPts val="0"/>
              </a:spcBef>
              <a:spcAft>
                <a:spcPts val="0"/>
              </a:spcAft>
              <a:buNone/>
            </a:pPr>
            <a:r>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Popularity - Target variable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animEffect filter="fade" transition="in">
                                      <p:cBhvr>
                                        <p:cTn dur="1000"/>
                                        <p:tgtEl>
                                          <p:spTgt spid="1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animEffect filter="fade" transition="in">
                                      <p:cBhvr>
                                        <p:cTn dur="1000"/>
                                        <p:tgtEl>
                                          <p:spTgt spid="1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animEffect filter="fade" transition="in">
                                      <p:cBhvr>
                                        <p:cTn dur="1000"/>
                                        <p:tgtEl>
                                          <p:spTgt spid="1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animEffect filter="fade" transition="in">
                                      <p:cBhvr>
                                        <p:cTn dur="1000"/>
                                        <p:tgtEl>
                                          <p:spTgt spid="1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animEffect filter="fade" transition="in">
                                      <p:cBhvr>
                                        <p:cTn dur="1000"/>
                                        <p:tgtEl>
                                          <p:spTgt spid="1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animEffect filter="fade" transition="in">
                                      <p:cBhvr>
                                        <p:cTn dur="1000"/>
                                        <p:tgtEl>
                                          <p:spTgt spid="1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10" st="10"/>
                                            </p:txEl>
                                          </p:spTgt>
                                        </p:tgtEl>
                                        <p:attrNameLst>
                                          <p:attrName>style.visibility</p:attrName>
                                        </p:attrNameLst>
                                      </p:cBhvr>
                                      <p:to>
                                        <p:strVal val="visible"/>
                                      </p:to>
                                    </p:set>
                                    <p:animEffect filter="fade" transition="in">
                                      <p:cBhvr>
                                        <p:cTn dur="1000"/>
                                        <p:tgtEl>
                                          <p:spTgt spid="17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bf3b629d05_0_142"/>
          <p:cNvSpPr txBox="1"/>
          <p:nvPr>
            <p:ph type="title"/>
          </p:nvPr>
        </p:nvSpPr>
        <p:spPr>
          <a:xfrm>
            <a:off x="644784"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Preprocessing techniques</a:t>
            </a:r>
            <a:endParaRPr>
              <a:solidFill>
                <a:schemeClr val="accent1"/>
              </a:solidFill>
            </a:endParaRPr>
          </a:p>
        </p:txBody>
      </p:sp>
      <p:sp>
        <p:nvSpPr>
          <p:cNvPr id="177" name="Google Shape;177;g1bf3b629d05_0_142"/>
          <p:cNvSpPr txBox="1"/>
          <p:nvPr>
            <p:ph idx="12" type="sldNum"/>
          </p:nvPr>
        </p:nvSpPr>
        <p:spPr>
          <a:xfrm>
            <a:off x="9375913" y="627684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g1bf3b629d05_0_142"/>
          <p:cNvSpPr txBox="1"/>
          <p:nvPr>
            <p:ph idx="2" type="body"/>
          </p:nvPr>
        </p:nvSpPr>
        <p:spPr>
          <a:xfrm>
            <a:off x="644775" y="1371600"/>
            <a:ext cx="10709100" cy="3818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Clr>
                <a:srgbClr val="000000"/>
              </a:buClr>
              <a:buSzPts val="2100"/>
              <a:buChar char="●"/>
            </a:pPr>
            <a:r>
              <a:rPr lang="en-US" sz="2100">
                <a:solidFill>
                  <a:srgbClr val="000000"/>
                </a:solidFill>
              </a:rPr>
              <a:t>Removing rows with null values.</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Adding a new column called time of day which is derived from the time column</a:t>
            </a:r>
            <a:r>
              <a:rPr lang="en-US" sz="2100">
                <a:solidFill>
                  <a:srgbClr val="000000"/>
                </a:solidFill>
              </a:rPr>
              <a:t>.</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Encoding the Category 1, Category 2, and time of day columns using one hot encoding.</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Scaling the Store Ratio, Basket Ratio, and Store Score columns using min max scaling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Then we call the clean data function on both the train and test data frames and assign the returned values to the variables X train, X test, y train, and y test.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Duplicates were eliminated from the dataset. </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Changed the unit of time from seconds to years, days, hours, and minutes</a:t>
            </a:r>
            <a:endParaRPr sz="2100">
              <a:solidFill>
                <a:srgbClr val="000000"/>
              </a:solidFill>
            </a:endParaRPr>
          </a:p>
          <a:p>
            <a:pPr indent="-361950" lvl="0" marL="457200" rtl="0" algn="l">
              <a:lnSpc>
                <a:spcPct val="90000"/>
              </a:lnSpc>
              <a:spcBef>
                <a:spcPts val="0"/>
              </a:spcBef>
              <a:spcAft>
                <a:spcPts val="0"/>
              </a:spcAft>
              <a:buClr>
                <a:srgbClr val="000000"/>
              </a:buClr>
              <a:buSzPts val="2100"/>
              <a:buChar char="●"/>
            </a:pPr>
            <a:r>
              <a:rPr lang="en-US" sz="2100">
                <a:solidFill>
                  <a:srgbClr val="000000"/>
                </a:solidFill>
              </a:rPr>
              <a:t>Scaled the features ”Store Ratio,” ”Basket Ratio,” ”Store Score,” ”Store Presence,” ”Score 1,” ”Score 2,” ”Score 3,” and ”Score 4”.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1000"/>
                                        <p:tgtEl>
                                          <p:spTgt spid="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animEffect filter="fade" transition="in">
                                      <p:cBhvr>
                                        <p:cTn dur="1000"/>
                                        <p:tgtEl>
                                          <p:spTgt spid="1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7" st="7"/>
                                            </p:txEl>
                                          </p:spTgt>
                                        </p:tgtEl>
                                        <p:attrNameLst>
                                          <p:attrName>style.visibility</p:attrName>
                                        </p:attrNameLst>
                                      </p:cBhvr>
                                      <p:to>
                                        <p:strVal val="visible"/>
                                      </p:to>
                                    </p:set>
                                    <p:animEffect filter="fade" transition="in">
                                      <p:cBhvr>
                                        <p:cTn dur="1000"/>
                                        <p:tgtEl>
                                          <p:spTgt spid="17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Exploratory Data Analysis</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84" name="Google Shape;184;p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4"/>
          <p:cNvSpPr txBox="1"/>
          <p:nvPr>
            <p:ph idx="2" type="body"/>
          </p:nvPr>
        </p:nvSpPr>
        <p:spPr>
          <a:xfrm>
            <a:off x="644773" y="1632025"/>
            <a:ext cx="10709100" cy="4450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3400"/>
              </a:spcAft>
              <a:buNone/>
            </a:pPr>
            <a:r>
              <a:t/>
            </a:r>
            <a:endParaRPr sz="2000"/>
          </a:p>
        </p:txBody>
      </p:sp>
      <p:pic>
        <p:nvPicPr>
          <p:cNvPr id="186" name="Google Shape;186;p4"/>
          <p:cNvPicPr preferRelativeResize="0"/>
          <p:nvPr/>
        </p:nvPicPr>
        <p:blipFill>
          <a:blip r:embed="rId3">
            <a:alphaModFix/>
          </a:blip>
          <a:stretch>
            <a:fillRect/>
          </a:stretch>
        </p:blipFill>
        <p:spPr>
          <a:xfrm>
            <a:off x="587813" y="1603950"/>
            <a:ext cx="11016375" cy="4168775"/>
          </a:xfrm>
          <a:prstGeom prst="rect">
            <a:avLst/>
          </a:prstGeom>
          <a:noFill/>
          <a:ln>
            <a:noFill/>
          </a:ln>
        </p:spPr>
      </p:pic>
      <p:sp>
        <p:nvSpPr>
          <p:cNvPr id="187" name="Google Shape;187;p4"/>
          <p:cNvSpPr txBox="1"/>
          <p:nvPr/>
        </p:nvSpPr>
        <p:spPr>
          <a:xfrm>
            <a:off x="648300" y="975700"/>
            <a:ext cx="1070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IBM Plex Sans"/>
                <a:ea typeface="IBM Plex Sans"/>
                <a:cs typeface="IBM Plex Sans"/>
                <a:sym typeface="IBM Plex Sans"/>
              </a:rPr>
              <a:t>Heat map</a:t>
            </a:r>
            <a:endParaRPr b="1" sz="2000">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bf3b629d05_0_7"/>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Exploratory Data Analysis</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93" name="Google Shape;193;g1bf3b629d05_0_7"/>
          <p:cNvSpPr txBox="1"/>
          <p:nvPr>
            <p:ph idx="12" type="sldNum"/>
          </p:nvPr>
        </p:nvSpPr>
        <p:spPr>
          <a:xfrm>
            <a:off x="9375913" y="627684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g1bf3b629d05_0_7"/>
          <p:cNvSpPr txBox="1"/>
          <p:nvPr>
            <p:ph idx="2" type="body"/>
          </p:nvPr>
        </p:nvSpPr>
        <p:spPr>
          <a:xfrm>
            <a:off x="644773" y="1632025"/>
            <a:ext cx="10709100" cy="4450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3400"/>
              </a:spcAft>
              <a:buNone/>
            </a:pPr>
            <a:r>
              <a:t/>
            </a:r>
            <a:endParaRPr sz="2000"/>
          </a:p>
        </p:txBody>
      </p:sp>
      <p:sp>
        <p:nvSpPr>
          <p:cNvPr id="195" name="Google Shape;195;g1bf3b629d05_0_7"/>
          <p:cNvSpPr txBox="1"/>
          <p:nvPr/>
        </p:nvSpPr>
        <p:spPr>
          <a:xfrm>
            <a:off x="648300" y="975700"/>
            <a:ext cx="1070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IBM Plex Sans"/>
                <a:ea typeface="IBM Plex Sans"/>
                <a:cs typeface="IBM Plex Sans"/>
                <a:sym typeface="IBM Plex Sans"/>
              </a:rPr>
              <a:t>Histogram</a:t>
            </a:r>
            <a:endParaRPr b="1" sz="2000">
              <a:latin typeface="IBM Plex Sans"/>
              <a:ea typeface="IBM Plex Sans"/>
              <a:cs typeface="IBM Plex Sans"/>
              <a:sym typeface="IBM Plex Sans"/>
            </a:endParaRPr>
          </a:p>
        </p:txBody>
      </p:sp>
      <p:pic>
        <p:nvPicPr>
          <p:cNvPr id="196" name="Google Shape;196;g1bf3b629d05_0_7"/>
          <p:cNvPicPr preferRelativeResize="0"/>
          <p:nvPr/>
        </p:nvPicPr>
        <p:blipFill>
          <a:blip r:embed="rId3">
            <a:alphaModFix/>
          </a:blip>
          <a:stretch>
            <a:fillRect/>
          </a:stretch>
        </p:blipFill>
        <p:spPr>
          <a:xfrm>
            <a:off x="648300" y="1468300"/>
            <a:ext cx="10624426" cy="479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bf3b629d05_0_16"/>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Exploratory Data Analysis</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02" name="Google Shape;202;g1bf3b629d05_0_16"/>
          <p:cNvSpPr txBox="1"/>
          <p:nvPr>
            <p:ph idx="12" type="sldNum"/>
          </p:nvPr>
        </p:nvSpPr>
        <p:spPr>
          <a:xfrm>
            <a:off x="9375913" y="627684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g1bf3b629d05_0_16"/>
          <p:cNvSpPr txBox="1"/>
          <p:nvPr/>
        </p:nvSpPr>
        <p:spPr>
          <a:xfrm>
            <a:off x="648300" y="975700"/>
            <a:ext cx="1070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IBM Plex Sans"/>
                <a:ea typeface="IBM Plex Sans"/>
                <a:cs typeface="IBM Plex Sans"/>
                <a:sym typeface="IBM Plex Sans"/>
              </a:rPr>
              <a:t>Pie chart distributions</a:t>
            </a:r>
            <a:endParaRPr b="1" sz="2000">
              <a:latin typeface="IBM Plex Sans"/>
              <a:ea typeface="IBM Plex Sans"/>
              <a:cs typeface="IBM Plex Sans"/>
              <a:sym typeface="IBM Plex Sans"/>
            </a:endParaRPr>
          </a:p>
        </p:txBody>
      </p:sp>
      <p:pic>
        <p:nvPicPr>
          <p:cNvPr id="204" name="Google Shape;204;g1bf3b629d05_0_16"/>
          <p:cNvPicPr preferRelativeResize="0"/>
          <p:nvPr/>
        </p:nvPicPr>
        <p:blipFill>
          <a:blip r:embed="rId3">
            <a:alphaModFix/>
          </a:blip>
          <a:stretch>
            <a:fillRect/>
          </a:stretch>
        </p:blipFill>
        <p:spPr>
          <a:xfrm>
            <a:off x="340575" y="2204250"/>
            <a:ext cx="3567250" cy="3070925"/>
          </a:xfrm>
          <a:prstGeom prst="rect">
            <a:avLst/>
          </a:prstGeom>
          <a:noFill/>
          <a:ln>
            <a:noFill/>
          </a:ln>
        </p:spPr>
      </p:pic>
      <p:pic>
        <p:nvPicPr>
          <p:cNvPr id="205" name="Google Shape;205;g1bf3b629d05_0_16"/>
          <p:cNvPicPr preferRelativeResize="0"/>
          <p:nvPr/>
        </p:nvPicPr>
        <p:blipFill>
          <a:blip r:embed="rId4">
            <a:alphaModFix/>
          </a:blip>
          <a:stretch>
            <a:fillRect/>
          </a:stretch>
        </p:blipFill>
        <p:spPr>
          <a:xfrm>
            <a:off x="3907837" y="2204238"/>
            <a:ext cx="3567250" cy="3238836"/>
          </a:xfrm>
          <a:prstGeom prst="rect">
            <a:avLst/>
          </a:prstGeom>
          <a:noFill/>
          <a:ln>
            <a:noFill/>
          </a:ln>
        </p:spPr>
      </p:pic>
      <p:pic>
        <p:nvPicPr>
          <p:cNvPr id="206" name="Google Shape;206;g1bf3b629d05_0_16"/>
          <p:cNvPicPr preferRelativeResize="0"/>
          <p:nvPr/>
        </p:nvPicPr>
        <p:blipFill>
          <a:blip r:embed="rId5">
            <a:alphaModFix/>
          </a:blip>
          <a:stretch>
            <a:fillRect/>
          </a:stretch>
        </p:blipFill>
        <p:spPr>
          <a:xfrm>
            <a:off x="7614400" y="2288202"/>
            <a:ext cx="3739105" cy="295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12" name="Google Shape;212;p5"/>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0000"/>
              <a:buFont typeface="Saira Condensed SemiBold"/>
              <a:buNone/>
            </a:pPr>
            <a:r>
              <a:rPr lang="en-US" sz="3333"/>
              <a:t>L</a:t>
            </a:r>
            <a:r>
              <a:rPr lang="en-US" sz="3333"/>
              <a:t>ogistic Regression</a:t>
            </a:r>
            <a:r>
              <a:rPr lang="en-US" sz="3333"/>
              <a:t> </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13" name="Google Shape;213;p5"/>
          <p:cNvSpPr txBox="1"/>
          <p:nvPr>
            <p:ph idx="2" type="body"/>
          </p:nvPr>
        </p:nvSpPr>
        <p:spPr>
          <a:xfrm>
            <a:off x="540000" y="1992650"/>
            <a:ext cx="5556000" cy="34500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It is a simple and easy to implement algorithm.</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It can handle binary and multi class classification.</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It is fast and efficient.</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It can perform well with a small number of samples.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It provides interpretable results.</a:t>
            </a:r>
            <a:endParaRPr sz="2100">
              <a:solidFill>
                <a:srgbClr val="000000"/>
              </a:solidFill>
            </a:endParaRPr>
          </a:p>
        </p:txBody>
      </p:sp>
      <p:pic>
        <p:nvPicPr>
          <p:cNvPr id="214" name="Google Shape;214;p5"/>
          <p:cNvPicPr preferRelativeResize="0"/>
          <p:nvPr/>
        </p:nvPicPr>
        <p:blipFill>
          <a:blip r:embed="rId3">
            <a:alphaModFix/>
          </a:blip>
          <a:stretch>
            <a:fillRect/>
          </a:stretch>
        </p:blipFill>
        <p:spPr>
          <a:xfrm>
            <a:off x="6096000" y="1992650"/>
            <a:ext cx="5446325" cy="309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bf3b629d05_0_41"/>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20" name="Google Shape;220;g1bf3b629d05_0_41"/>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0000"/>
              <a:buFont typeface="Saira Condensed SemiBold"/>
              <a:buNone/>
            </a:pPr>
            <a:r>
              <a:rPr lang="en-US" sz="3333"/>
              <a:t>Random Forest Classifier</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21" name="Google Shape;221;g1bf3b629d05_0_41"/>
          <p:cNvSpPr txBox="1"/>
          <p:nvPr>
            <p:ph idx="2" type="body"/>
          </p:nvPr>
        </p:nvSpPr>
        <p:spPr>
          <a:xfrm>
            <a:off x="540000" y="1992650"/>
            <a:ext cx="5556000" cy="34500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Good generalization performance and can often achieve higher accuracy compared to single decision trees.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T</a:t>
            </a:r>
            <a:r>
              <a:rPr lang="en-US" sz="2100">
                <a:solidFill>
                  <a:srgbClr val="000000"/>
                </a:solidFill>
              </a:rPr>
              <a:t>hey can still provide some insight into the relative importance of different features in the model.</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Fast training and prediction times.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Ability to handle large and high dimensional datasets.</a:t>
            </a:r>
            <a:endParaRPr sz="2100">
              <a:solidFill>
                <a:srgbClr val="000000"/>
              </a:solidFill>
            </a:endParaRPr>
          </a:p>
        </p:txBody>
      </p:sp>
      <p:pic>
        <p:nvPicPr>
          <p:cNvPr id="222" name="Google Shape;222;g1bf3b629d05_0_41"/>
          <p:cNvPicPr preferRelativeResize="0"/>
          <p:nvPr/>
        </p:nvPicPr>
        <p:blipFill>
          <a:blip r:embed="rId3">
            <a:alphaModFix/>
          </a:blip>
          <a:stretch>
            <a:fillRect/>
          </a:stretch>
        </p:blipFill>
        <p:spPr>
          <a:xfrm>
            <a:off x="6167150" y="765325"/>
            <a:ext cx="5021325" cy="2584350"/>
          </a:xfrm>
          <a:prstGeom prst="rect">
            <a:avLst/>
          </a:prstGeom>
          <a:noFill/>
          <a:ln>
            <a:noFill/>
          </a:ln>
        </p:spPr>
      </p:pic>
      <p:pic>
        <p:nvPicPr>
          <p:cNvPr id="223" name="Google Shape;223;g1bf3b629d05_0_41"/>
          <p:cNvPicPr preferRelativeResize="0"/>
          <p:nvPr/>
        </p:nvPicPr>
        <p:blipFill>
          <a:blip r:embed="rId4">
            <a:alphaModFix/>
          </a:blip>
          <a:stretch>
            <a:fillRect/>
          </a:stretch>
        </p:blipFill>
        <p:spPr>
          <a:xfrm>
            <a:off x="6167150" y="3662750"/>
            <a:ext cx="4636775" cy="2514600"/>
          </a:xfrm>
          <a:prstGeom prst="rect">
            <a:avLst/>
          </a:prstGeom>
          <a:noFill/>
          <a:ln>
            <a:noFill/>
          </a:ln>
        </p:spPr>
      </p:pic>
      <p:sp>
        <p:nvSpPr>
          <p:cNvPr id="224" name="Google Shape;224;g1bf3b629d05_0_41"/>
          <p:cNvSpPr txBox="1"/>
          <p:nvPr/>
        </p:nvSpPr>
        <p:spPr>
          <a:xfrm>
            <a:off x="6328200" y="365113"/>
            <a:ext cx="58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IBM Plex Sans"/>
                <a:ea typeface="IBM Plex Sans"/>
                <a:cs typeface="IBM Plex Sans"/>
                <a:sym typeface="IBM Plex Sans"/>
              </a:rPr>
              <a:t>Random Forest Classifier</a:t>
            </a:r>
            <a:endParaRPr b="1">
              <a:latin typeface="IBM Plex Sans"/>
              <a:ea typeface="IBM Plex Sans"/>
              <a:cs typeface="IBM Plex Sans"/>
              <a:sym typeface="IBM Plex Sans"/>
            </a:endParaRPr>
          </a:p>
        </p:txBody>
      </p:sp>
      <p:sp>
        <p:nvSpPr>
          <p:cNvPr id="225" name="Google Shape;225;g1bf3b629d05_0_41"/>
          <p:cNvSpPr txBox="1"/>
          <p:nvPr/>
        </p:nvSpPr>
        <p:spPr>
          <a:xfrm>
            <a:off x="6328200" y="3349675"/>
            <a:ext cx="58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IBM Plex Sans"/>
                <a:ea typeface="IBM Plex Sans"/>
                <a:cs typeface="IBM Plex Sans"/>
                <a:sym typeface="IBM Plex Sans"/>
              </a:rPr>
              <a:t>Random Forest Classifier With Randomised CV Search</a:t>
            </a:r>
            <a:endParaRPr b="1">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2022-06-10T19:28:06Z</dcterms:created>
  <dc:creator>Ivan Caro</dc:creator>
</cp:coreProperties>
</file>